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68" r:id="rId3"/>
    <p:sldId id="264" r:id="rId4"/>
    <p:sldId id="281" r:id="rId5"/>
    <p:sldId id="265" r:id="rId6"/>
    <p:sldId id="277" r:id="rId7"/>
    <p:sldId id="278" r:id="rId8"/>
    <p:sldId id="279" r:id="rId9"/>
    <p:sldId id="276" r:id="rId10"/>
    <p:sldId id="258" r:id="rId11"/>
    <p:sldId id="266" r:id="rId12"/>
    <p:sldId id="257" r:id="rId13"/>
    <p:sldId id="261" r:id="rId14"/>
    <p:sldId id="269" r:id="rId15"/>
    <p:sldId id="270" r:id="rId16"/>
    <p:sldId id="267" r:id="rId17"/>
    <p:sldId id="271" r:id="rId18"/>
    <p:sldId id="272" r:id="rId19"/>
    <p:sldId id="275" r:id="rId20"/>
    <p:sldId id="273"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732"/>
    <p:restoredTop sz="50077"/>
  </p:normalViewPr>
  <p:slideViewPr>
    <p:cSldViewPr snapToGrid="0" snapToObjects="1">
      <p:cViewPr varScale="1">
        <p:scale>
          <a:sx n="99" d="100"/>
          <a:sy n="99" d="100"/>
        </p:scale>
        <p:origin x="192" y="4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8B9F4C-1210-B04F-A026-B7CC4451DC95}" type="datetimeFigureOut">
              <a:rPr lang="en-US" smtClean="0"/>
              <a:t>1/26/17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05E544-B548-5546-B91F-269BAD1A14F8}" type="slidenum">
              <a:rPr lang="en-US" smtClean="0"/>
              <a:t>‹#›</a:t>
            </a:fld>
            <a:endParaRPr lang="en-US"/>
          </a:p>
        </p:txBody>
      </p:sp>
    </p:spTree>
    <p:extLst>
      <p:ext uri="{BB962C8B-B14F-4D97-AF65-F5344CB8AC3E}">
        <p14:creationId xmlns:p14="http://schemas.microsoft.com/office/powerpoint/2010/main" val="592716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7F0922-7B7C-FE42-B866-FE05E9767B3D}" type="datetimeFigureOut">
              <a:rPr lang="en-US" smtClean="0"/>
              <a:t>1/26/17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73532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7F0922-7B7C-FE42-B866-FE05E9767B3D}" type="datetimeFigureOut">
              <a:rPr lang="en-US" smtClean="0"/>
              <a:t>1/26/17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652747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7F0922-7B7C-FE42-B866-FE05E9767B3D}" type="datetimeFigureOut">
              <a:rPr lang="en-US" smtClean="0"/>
              <a:t>1/26/17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73601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77F0922-7B7C-FE42-B866-FE05E9767B3D}" type="datetimeFigureOut">
              <a:rPr lang="en-US" smtClean="0"/>
              <a:t>1/26/17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523916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F0922-7B7C-FE42-B866-FE05E9767B3D}" type="datetimeFigureOut">
              <a:rPr lang="en-US" smtClean="0"/>
              <a:t>1/26/17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567111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77F0922-7B7C-FE42-B866-FE05E9767B3D}" type="datetimeFigureOut">
              <a:rPr lang="en-US" smtClean="0"/>
              <a:t>1/26/17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709281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F0922-7B7C-FE42-B866-FE05E9767B3D}" type="datetimeFigureOut">
              <a:rPr lang="en-US" smtClean="0"/>
              <a:t>1/26/17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008550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7F0922-7B7C-FE42-B866-FE05E9767B3D}" type="datetimeFigureOut">
              <a:rPr lang="en-US" smtClean="0"/>
              <a:t>1/26/17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622903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7F0922-7B7C-FE42-B866-FE05E9767B3D}" type="datetimeFigureOut">
              <a:rPr lang="en-US" smtClean="0"/>
              <a:t>1/26/17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54832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7F0922-7B7C-FE42-B866-FE05E9767B3D}" type="datetimeFigureOut">
              <a:rPr lang="en-US" smtClean="0"/>
              <a:t>1/26/17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671248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7F0922-7B7C-FE42-B866-FE05E9767B3D}" type="datetimeFigureOut">
              <a:rPr lang="en-US" smtClean="0"/>
              <a:t>1/26/17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852009-A6BE-0A49-9E0C-59E8A7EB6F7D}" type="slidenum">
              <a:rPr lang="en-US" smtClean="0"/>
              <a:t>‹#›</a:t>
            </a:fld>
            <a:endParaRPr lang="en-US"/>
          </a:p>
        </p:txBody>
      </p:sp>
    </p:spTree>
    <p:extLst>
      <p:ext uri="{BB962C8B-B14F-4D97-AF65-F5344CB8AC3E}">
        <p14:creationId xmlns:p14="http://schemas.microsoft.com/office/powerpoint/2010/main" val="17382481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7F0922-7B7C-FE42-B866-FE05E9767B3D}" type="datetimeFigureOut">
              <a:rPr lang="en-US" smtClean="0"/>
              <a:t>1/26/17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852009-A6BE-0A49-9E0C-59E8A7EB6F7D}" type="slidenum">
              <a:rPr lang="en-US" smtClean="0"/>
              <a:t>‹#›</a:t>
            </a:fld>
            <a:endParaRPr lang="en-US"/>
          </a:p>
        </p:txBody>
      </p:sp>
    </p:spTree>
    <p:extLst>
      <p:ext uri="{BB962C8B-B14F-4D97-AF65-F5344CB8AC3E}">
        <p14:creationId xmlns:p14="http://schemas.microsoft.com/office/powerpoint/2010/main" val="2023331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hyperlink" Target="http://www.apa.org/pi/disability/dart/legal/ada-basics.aspx"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Reasonable Modifications and Accommodations</a:t>
            </a:r>
            <a:endParaRPr lang="en-US" b="1" dirty="0"/>
          </a:p>
        </p:txBody>
      </p:sp>
      <p:sp>
        <p:nvSpPr>
          <p:cNvPr id="3" name="Subtitle 2"/>
          <p:cNvSpPr>
            <a:spLocks noGrp="1"/>
          </p:cNvSpPr>
          <p:nvPr>
            <p:ph type="subTitle" idx="1"/>
          </p:nvPr>
        </p:nvSpPr>
        <p:spPr/>
        <p:txBody>
          <a:bodyPr>
            <a:normAutofit/>
          </a:bodyPr>
          <a:lstStyle/>
          <a:p>
            <a:endParaRPr lang="en-US" sz="3200" dirty="0" smtClean="0"/>
          </a:p>
          <a:p>
            <a:r>
              <a:rPr lang="en-US" sz="3200" dirty="0" smtClean="0"/>
              <a:t>Week Seven Power point</a:t>
            </a:r>
            <a:endParaRPr lang="en-US" sz="3200" dirty="0"/>
          </a:p>
        </p:txBody>
      </p:sp>
    </p:spTree>
    <p:extLst>
      <p:ext uri="{BB962C8B-B14F-4D97-AF65-F5344CB8AC3E}">
        <p14:creationId xmlns:p14="http://schemas.microsoft.com/office/powerpoint/2010/main" val="1957815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fld id="{3BC65543-9F33-2445-A309-0F75B5FA0B5E}" type="slidenum">
              <a:rPr lang="en-US" altLang="en-US">
                <a:latin typeface="Arial" charset="0"/>
              </a:rPr>
              <a:pPr/>
              <a:t>2</a:t>
            </a:fld>
            <a:endParaRPr lang="en-US" altLang="en-US">
              <a:latin typeface="Arial" charset="0"/>
            </a:endParaRPr>
          </a:p>
        </p:txBody>
      </p:sp>
      <p:sp>
        <p:nvSpPr>
          <p:cNvPr id="9219" name="Rectangle 2"/>
          <p:cNvSpPr>
            <a:spLocks noGrp="1" noChangeArrowheads="1"/>
          </p:cNvSpPr>
          <p:nvPr>
            <p:ph type="title"/>
          </p:nvPr>
        </p:nvSpPr>
        <p:spPr/>
        <p:txBody>
          <a:bodyPr/>
          <a:lstStyle/>
          <a:p>
            <a:pPr eaLnBrk="1" hangingPunct="1"/>
            <a:r>
              <a:rPr lang="en-US" altLang="en-US" b="1" dirty="0">
                <a:solidFill>
                  <a:schemeClr val="tx1"/>
                </a:solidFill>
              </a:rPr>
              <a:t>The ADA</a:t>
            </a:r>
          </a:p>
        </p:txBody>
      </p:sp>
      <p:sp>
        <p:nvSpPr>
          <p:cNvPr id="181251" name="Rectangle 3"/>
          <p:cNvSpPr>
            <a:spLocks noGrp="1" noChangeArrowheads="1"/>
          </p:cNvSpPr>
          <p:nvPr>
            <p:ph type="body" idx="1"/>
          </p:nvPr>
        </p:nvSpPr>
        <p:spPr>
          <a:xfrm>
            <a:off x="1981200" y="1828800"/>
            <a:ext cx="8001000" cy="4110038"/>
          </a:xfrm>
        </p:spPr>
        <p:txBody>
          <a:bodyPr/>
          <a:lstStyle/>
          <a:p>
            <a:pPr algn="ctr" eaLnBrk="1" hangingPunct="1">
              <a:lnSpc>
                <a:spcPct val="80000"/>
              </a:lnSpc>
              <a:buFont typeface="Wingdings" pitchFamily="2" charset="2"/>
              <a:buNone/>
              <a:defRPr/>
            </a:pPr>
            <a:r>
              <a:rPr lang="en-US" sz="3000" dirty="0">
                <a:latin typeface="Perpetua" pitchFamily="18" charset="0"/>
              </a:rPr>
              <a:t>“</a:t>
            </a:r>
            <a:r>
              <a:rPr lang="en-US" sz="3000" dirty="0"/>
              <a:t>This Act is powerful in its simplicity.  It will ensure that people with disabilities are given the basic guarantees for which they have worked so hard: independence, freedom of choice, control of their lives, and the opportunity to blend fully and equally into the rich mosaic of the American mainstream.”</a:t>
            </a:r>
            <a:r>
              <a:rPr lang="en-US" sz="3000" b="1" dirty="0"/>
              <a:t>  </a:t>
            </a:r>
          </a:p>
          <a:p>
            <a:pPr eaLnBrk="1" hangingPunct="1">
              <a:lnSpc>
                <a:spcPct val="80000"/>
              </a:lnSpc>
              <a:buClr>
                <a:schemeClr val="tx1"/>
              </a:buClr>
              <a:buFont typeface="Wingdings" pitchFamily="2" charset="2"/>
              <a:buNone/>
              <a:defRPr/>
            </a:pPr>
            <a:endParaRPr lang="en-US" sz="2400" i="1" dirty="0">
              <a:solidFill>
                <a:srgbClr val="FFCC00"/>
              </a:solidFill>
            </a:endParaRPr>
          </a:p>
          <a:p>
            <a:pPr algn="ctr" eaLnBrk="1" hangingPunct="1">
              <a:lnSpc>
                <a:spcPct val="80000"/>
              </a:lnSpc>
              <a:buClr>
                <a:schemeClr val="tx1"/>
              </a:buClr>
              <a:buFont typeface="Wingdings" pitchFamily="2" charset="2"/>
              <a:buNone/>
              <a:defRPr/>
            </a:pPr>
            <a:r>
              <a:rPr lang="en-US" sz="2400" i="1" dirty="0">
                <a:solidFill>
                  <a:schemeClr val="accent1">
                    <a:lumMod val="10000"/>
                  </a:schemeClr>
                </a:solidFill>
              </a:rPr>
              <a:t>President George Bush at the Signing </a:t>
            </a:r>
          </a:p>
          <a:p>
            <a:pPr algn="ctr" eaLnBrk="1" hangingPunct="1">
              <a:lnSpc>
                <a:spcPct val="80000"/>
              </a:lnSpc>
              <a:buClr>
                <a:schemeClr val="tx1"/>
              </a:buClr>
              <a:buFont typeface="Wingdings" pitchFamily="2" charset="2"/>
              <a:buNone/>
              <a:defRPr/>
            </a:pPr>
            <a:r>
              <a:rPr lang="en-US" sz="2400" i="1" dirty="0">
                <a:solidFill>
                  <a:schemeClr val="accent1">
                    <a:lumMod val="10000"/>
                  </a:schemeClr>
                </a:solidFill>
              </a:rPr>
              <a:t>of the American with Disabilities Act of 1990</a:t>
            </a:r>
            <a:endParaRPr lang="en-US" dirty="0">
              <a:solidFill>
                <a:schemeClr val="accent1">
                  <a:lumMod val="10000"/>
                </a:schemeClr>
              </a:solidFill>
            </a:endParaRPr>
          </a:p>
        </p:txBody>
      </p:sp>
      <p:sp>
        <p:nvSpPr>
          <p:cNvPr id="9221" name="Footer Placeholder 1"/>
          <p:cNvSpPr>
            <a:spLocks noGrp="1"/>
          </p:cNvSpPr>
          <p:nvPr>
            <p:ph type="ftr" sz="quarter" idx="1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r>
              <a:rPr lang="en-US" altLang="en-US" dirty="0" smtClean="0">
                <a:latin typeface="Arial" charset="0"/>
              </a:rPr>
              <a:t> </a:t>
            </a:r>
            <a:endParaRPr lang="en-US" altLang="en-US" dirty="0">
              <a:latin typeface="Arial" charset="0"/>
            </a:endParaRPr>
          </a:p>
        </p:txBody>
      </p:sp>
    </p:spTree>
    <p:extLst>
      <p:ext uri="{BB962C8B-B14F-4D97-AF65-F5344CB8AC3E}">
        <p14:creationId xmlns:p14="http://schemas.microsoft.com/office/powerpoint/2010/main" val="2000310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Reasonable accommodations and modifications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Given legal mandates under the ADA, postsecondary institutions must make reasonable accommodations </a:t>
            </a:r>
            <a:r>
              <a:rPr lang="en-US" dirty="0" smtClean="0"/>
              <a:t>and modifications in </a:t>
            </a:r>
            <a:r>
              <a:rPr lang="en-US" dirty="0"/>
              <a:t>order to provide students with disabilities an equal opportunity to participate in courses, programs, and activities. This includes extracurricular activities. </a:t>
            </a:r>
            <a:endParaRPr lang="en-US" dirty="0" smtClean="0"/>
          </a:p>
          <a:p>
            <a:r>
              <a:rPr lang="en-US" dirty="0" smtClean="0"/>
              <a:t>Universities and other covered entities must also reasonably modify their policies, practices, or procedures  to  prevent discrimination and to provide for inclusion for those with disabilities.</a:t>
            </a:r>
          </a:p>
          <a:p>
            <a:r>
              <a:rPr lang="en-US" dirty="0" smtClean="0"/>
              <a:t>Accommodations do not compromise the essential elements of a course or curriculum; nor do they weaken the academic standards or integrity of a course. Accommodations simply provide an alternative way to accomplish the course requirements by eliminating or reducing disability-related barriers. They provide a level playing field, not an unfair advantage.</a:t>
            </a:r>
          </a:p>
          <a:p>
            <a:endParaRPr lang="en-US" dirty="0"/>
          </a:p>
        </p:txBody>
      </p:sp>
    </p:spTree>
    <p:extLst>
      <p:ext uri="{BB962C8B-B14F-4D97-AF65-F5344CB8AC3E}">
        <p14:creationId xmlns:p14="http://schemas.microsoft.com/office/powerpoint/2010/main" val="1191598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Reasonable Accommodations</a:t>
            </a:r>
            <a:endParaRPr lang="en-US" b="1" dirty="0"/>
          </a:p>
        </p:txBody>
      </p:sp>
      <p:sp>
        <p:nvSpPr>
          <p:cNvPr id="3" name="Content Placeholder 2"/>
          <p:cNvSpPr>
            <a:spLocks noGrp="1"/>
          </p:cNvSpPr>
          <p:nvPr>
            <p:ph idx="1"/>
          </p:nvPr>
        </p:nvSpPr>
        <p:spPr/>
        <p:txBody>
          <a:bodyPr/>
          <a:lstStyle/>
          <a:p>
            <a:pPr marL="0" indent="0">
              <a:buFont typeface="Wingdings" charset="2"/>
              <a:buNone/>
            </a:pPr>
            <a:r>
              <a:rPr lang="en-US" altLang="en-US" dirty="0" smtClean="0"/>
              <a:t>Appropriateness must be determined on a case-by-case basis.  </a:t>
            </a:r>
          </a:p>
          <a:p>
            <a:pPr marL="0" indent="0">
              <a:buFont typeface="Wingdings" charset="2"/>
              <a:buNone/>
            </a:pPr>
            <a:r>
              <a:rPr lang="en-US" altLang="en-US" dirty="0" smtClean="0"/>
              <a:t>An accommodation is usually reasonable if it is </a:t>
            </a:r>
            <a:r>
              <a:rPr lang="en-US" altLang="en-US" b="1" dirty="0" smtClean="0"/>
              <a:t>not an undue hardship</a:t>
            </a:r>
            <a:r>
              <a:rPr lang="en-US" altLang="en-US" dirty="0" smtClean="0"/>
              <a:t> and does not pose a direct threat to self or others. </a:t>
            </a:r>
          </a:p>
          <a:p>
            <a:pPr marL="0" indent="0">
              <a:buFont typeface="Wingdings" charset="2"/>
              <a:buNone/>
            </a:pPr>
            <a:r>
              <a:rPr lang="en-US" altLang="en-US" dirty="0" smtClean="0"/>
              <a:t>Accommodations are not required if they will create an </a:t>
            </a:r>
            <a:r>
              <a:rPr lang="en-US" altLang="en-US" b="1" dirty="0" smtClean="0"/>
              <a:t>undue financial or administrative hardship</a:t>
            </a:r>
            <a:r>
              <a:rPr lang="en-US" altLang="en-US" dirty="0" smtClean="0"/>
              <a:t> or a </a:t>
            </a:r>
            <a:r>
              <a:rPr lang="en-US" altLang="en-US" b="1" dirty="0" smtClean="0"/>
              <a:t>direct threat</a:t>
            </a:r>
            <a:r>
              <a:rPr lang="en-US" altLang="en-US" dirty="0" smtClean="0"/>
              <a:t>. </a:t>
            </a:r>
          </a:p>
          <a:p>
            <a:pPr marL="0" indent="0">
              <a:buNone/>
            </a:pPr>
            <a:endParaRPr lang="en-US" dirty="0"/>
          </a:p>
        </p:txBody>
      </p:sp>
    </p:spTree>
    <p:extLst>
      <p:ext uri="{BB962C8B-B14F-4D97-AF65-F5344CB8AC3E}">
        <p14:creationId xmlns:p14="http://schemas.microsoft.com/office/powerpoint/2010/main" val="66284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Examples of reasonable accommodations</a:t>
            </a:r>
            <a:endParaRPr lang="en-US" b="1" dirty="0"/>
          </a:p>
        </p:txBody>
      </p:sp>
      <p:sp>
        <p:nvSpPr>
          <p:cNvPr id="3" name="Content Placeholder 2"/>
          <p:cNvSpPr>
            <a:spLocks noGrp="1"/>
          </p:cNvSpPr>
          <p:nvPr>
            <p:ph idx="1"/>
          </p:nvPr>
        </p:nvSpPr>
        <p:spPr/>
        <p:txBody>
          <a:bodyPr/>
          <a:lstStyle/>
          <a:p>
            <a:r>
              <a:rPr lang="en-US" dirty="0"/>
              <a:t>A</a:t>
            </a:r>
            <a:r>
              <a:rPr lang="en-US" dirty="0" smtClean="0"/>
              <a:t>ccommodations </a:t>
            </a:r>
            <a:r>
              <a:rPr lang="en-US" dirty="0"/>
              <a:t>can be in the form of </a:t>
            </a:r>
            <a:r>
              <a:rPr lang="en-US" b="1" dirty="0"/>
              <a:t>academic adjustments or modifications</a:t>
            </a:r>
            <a:r>
              <a:rPr lang="en-US" dirty="0"/>
              <a:t> such as extended time for test taking or completing course work; substitution of specific courses to meet degree requirements; modification of test taking or performance evaluations so as not to discriminate against a person’s sensory, speaking or motor impairments, unless that is what is being tested. </a:t>
            </a:r>
            <a:endParaRPr lang="en-US" dirty="0" smtClean="0"/>
          </a:p>
          <a:p>
            <a:r>
              <a:rPr lang="en-US" dirty="0" smtClean="0"/>
              <a:t>Accommodations </a:t>
            </a:r>
            <a:r>
              <a:rPr lang="en-US" dirty="0"/>
              <a:t>can also take the shape of </a:t>
            </a:r>
            <a:r>
              <a:rPr lang="en-US" b="1" dirty="0"/>
              <a:t>auxiliary aids and services</a:t>
            </a:r>
            <a:r>
              <a:rPr lang="en-US" dirty="0"/>
              <a:t> such as qualified sign language interpreters, note takers, readers, braille, large print, and electronic formats of print materials, and adaptive equipment.</a:t>
            </a:r>
          </a:p>
        </p:txBody>
      </p:sp>
    </p:spTree>
    <p:extLst>
      <p:ext uri="{BB962C8B-B14F-4D97-AF65-F5344CB8AC3E}">
        <p14:creationId xmlns:p14="http://schemas.microsoft.com/office/powerpoint/2010/main" val="1823307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Specific Examples of Accommodations</a:t>
            </a:r>
            <a:br>
              <a:rPr lang="en-US" b="1" dirty="0" smtClean="0"/>
            </a:br>
            <a:endParaRPr lang="en-US" b="1" dirty="0"/>
          </a:p>
        </p:txBody>
      </p:sp>
      <p:sp>
        <p:nvSpPr>
          <p:cNvPr id="3" name="Content Placeholder 2"/>
          <p:cNvSpPr>
            <a:spLocks noGrp="1"/>
          </p:cNvSpPr>
          <p:nvPr>
            <p:ph idx="1"/>
          </p:nvPr>
        </p:nvSpPr>
        <p:spPr>
          <a:xfrm>
            <a:off x="838200" y="1229192"/>
            <a:ext cx="10515600" cy="5216577"/>
          </a:xfrm>
        </p:spPr>
        <p:txBody>
          <a:bodyPr>
            <a:normAutofit fontScale="85000" lnSpcReduction="20000"/>
          </a:bodyPr>
          <a:lstStyle/>
          <a:p>
            <a:r>
              <a:rPr lang="en-US" b="1" dirty="0" smtClean="0"/>
              <a:t>Labs: </a:t>
            </a:r>
            <a:r>
              <a:rPr lang="en-US" dirty="0" smtClean="0"/>
              <a:t>Providing </a:t>
            </a:r>
            <a:r>
              <a:rPr lang="en-US" dirty="0"/>
              <a:t>a lab partner or assistant can facilitate involvement in a lab activity for some students with disabilities</a:t>
            </a:r>
          </a:p>
          <a:p>
            <a:r>
              <a:rPr lang="en-US" dirty="0" smtClean="0"/>
              <a:t>Allowing </a:t>
            </a:r>
            <a:r>
              <a:rPr lang="en-US" dirty="0"/>
              <a:t>extra time to set up a lab or complete the work can provide an effective accommodation for some students with disabilities</a:t>
            </a:r>
          </a:p>
          <a:p>
            <a:r>
              <a:rPr lang="en-US" dirty="0" smtClean="0"/>
              <a:t>Providing </a:t>
            </a:r>
            <a:r>
              <a:rPr lang="en-US" dirty="0"/>
              <a:t>an adjustable workstation</a:t>
            </a:r>
          </a:p>
          <a:p>
            <a:r>
              <a:rPr lang="en-US" dirty="0" smtClean="0"/>
              <a:t>For </a:t>
            </a:r>
            <a:r>
              <a:rPr lang="en-US" dirty="0"/>
              <a:t>students with hearing impairments, providing access to video demonstrations or software with captioning, providing written instructions or captioned video instructions prior to class, and providing preferential seating to view demonstrations and watch the instructor can all serve to maximize their participation</a:t>
            </a:r>
          </a:p>
          <a:p>
            <a:r>
              <a:rPr lang="en-US" dirty="0" smtClean="0"/>
              <a:t>For </a:t>
            </a:r>
            <a:r>
              <a:rPr lang="en-US" dirty="0"/>
              <a:t>students who are blind, providing tactile drawings or graphs, using clear verbal descriptions of demonstrations or visual aids, and employing adaptive lab equipment can facilitate their participation</a:t>
            </a:r>
          </a:p>
          <a:p>
            <a:r>
              <a:rPr lang="en-US" dirty="0" smtClean="0"/>
              <a:t>For </a:t>
            </a:r>
            <a:r>
              <a:rPr lang="en-US" dirty="0"/>
              <a:t>students with learning disabilities, using a combination of written, verbal and pictorial instructions, creating opportunities to work with lab partners rather than alone, and extending the time allotted for set-up and process can facilitate their participation	</a:t>
            </a:r>
          </a:p>
          <a:p>
            <a:endParaRPr lang="en-US" dirty="0"/>
          </a:p>
        </p:txBody>
      </p:sp>
    </p:spTree>
    <p:extLst>
      <p:ext uri="{BB962C8B-B14F-4D97-AF65-F5344CB8AC3E}">
        <p14:creationId xmlns:p14="http://schemas.microsoft.com/office/powerpoint/2010/main" val="471831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More examples of Accommodations</a:t>
            </a:r>
            <a:endParaRPr lang="en-US" b="1" dirty="0"/>
          </a:p>
        </p:txBody>
      </p:sp>
      <p:sp>
        <p:nvSpPr>
          <p:cNvPr id="3" name="Content Placeholder 2"/>
          <p:cNvSpPr>
            <a:spLocks noGrp="1"/>
          </p:cNvSpPr>
          <p:nvPr>
            <p:ph idx="1"/>
          </p:nvPr>
        </p:nvSpPr>
        <p:spPr>
          <a:xfrm>
            <a:off x="838200" y="1297858"/>
            <a:ext cx="10515600" cy="5206181"/>
          </a:xfrm>
        </p:spPr>
        <p:txBody>
          <a:bodyPr>
            <a:normAutofit fontScale="92500" lnSpcReduction="10000"/>
          </a:bodyPr>
          <a:lstStyle/>
          <a:p>
            <a:r>
              <a:rPr lang="en-US" b="1" dirty="0" smtClean="0"/>
              <a:t>Testing and Assessment: </a:t>
            </a:r>
            <a:r>
              <a:rPr lang="en-US" dirty="0" smtClean="0"/>
              <a:t>Providing </a:t>
            </a:r>
            <a:r>
              <a:rPr lang="en-US" dirty="0"/>
              <a:t>an alternative, quiet testing location</a:t>
            </a:r>
          </a:p>
          <a:p>
            <a:r>
              <a:rPr lang="en-US" dirty="0" smtClean="0"/>
              <a:t>Providing </a:t>
            </a:r>
            <a:r>
              <a:rPr lang="en-US" dirty="0"/>
              <a:t>test materials in alternative formats</a:t>
            </a:r>
          </a:p>
          <a:p>
            <a:r>
              <a:rPr lang="en-US" dirty="0" smtClean="0"/>
              <a:t>Allowing </a:t>
            </a:r>
            <a:r>
              <a:rPr lang="en-US" dirty="0"/>
              <a:t>extra time to complete the examination</a:t>
            </a:r>
          </a:p>
          <a:p>
            <a:r>
              <a:rPr lang="en-US" dirty="0" smtClean="0"/>
              <a:t>Providing </a:t>
            </a:r>
            <a:r>
              <a:rPr lang="en-US" dirty="0"/>
              <a:t>reading or scribe services</a:t>
            </a:r>
          </a:p>
          <a:p>
            <a:r>
              <a:rPr lang="en-US" dirty="0" smtClean="0"/>
              <a:t>For </a:t>
            </a:r>
            <a:r>
              <a:rPr lang="en-US" dirty="0"/>
              <a:t>students who are blind, accommodations may include tests given in electronic formats, Braille or on audiotape</a:t>
            </a:r>
          </a:p>
          <a:p>
            <a:r>
              <a:rPr lang="en-US" dirty="0" smtClean="0"/>
              <a:t>For </a:t>
            </a:r>
            <a:r>
              <a:rPr lang="en-US" dirty="0"/>
              <a:t>students with mobility disabilities, providing accessible seating, scribes, extended test-taking time and electronic versions of the test are effective </a:t>
            </a:r>
            <a:r>
              <a:rPr lang="en-US" dirty="0" smtClean="0"/>
              <a:t>accommodations</a:t>
            </a:r>
          </a:p>
          <a:p>
            <a:r>
              <a:rPr lang="en-US" dirty="0" smtClean="0"/>
              <a:t>Modifying testing and assessment materials, such as Braille versions of therapist-administered inventories</a:t>
            </a:r>
          </a:p>
          <a:p>
            <a:r>
              <a:rPr lang="en-US" dirty="0" smtClean="0"/>
              <a:t>Adjusting the environment (e.g., adding supplemental lighting) to facilitate ease of communication</a:t>
            </a:r>
          </a:p>
          <a:p>
            <a:endParaRPr lang="en-US" dirty="0"/>
          </a:p>
        </p:txBody>
      </p:sp>
    </p:spTree>
    <p:extLst>
      <p:ext uri="{BB962C8B-B14F-4D97-AF65-F5344CB8AC3E}">
        <p14:creationId xmlns:p14="http://schemas.microsoft.com/office/powerpoint/2010/main" val="1795867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More examples of Accommodations</a:t>
            </a:r>
            <a:endParaRPr lang="en-US" b="1" dirty="0"/>
          </a:p>
        </p:txBody>
      </p:sp>
      <p:sp>
        <p:nvSpPr>
          <p:cNvPr id="3" name="Content Placeholder 2"/>
          <p:cNvSpPr>
            <a:spLocks noGrp="1"/>
          </p:cNvSpPr>
          <p:nvPr>
            <p:ph idx="1"/>
          </p:nvPr>
        </p:nvSpPr>
        <p:spPr/>
        <p:txBody>
          <a:bodyPr>
            <a:normAutofit fontScale="92500"/>
          </a:bodyPr>
          <a:lstStyle/>
          <a:p>
            <a:r>
              <a:rPr lang="en-US" b="1" dirty="0" smtClean="0"/>
              <a:t>Practicums, Internships, and </a:t>
            </a:r>
            <a:r>
              <a:rPr lang="en-US" b="1" dirty="0" err="1" smtClean="0"/>
              <a:t>Clinicals</a:t>
            </a:r>
            <a:r>
              <a:rPr lang="en-US" b="1" dirty="0" smtClean="0"/>
              <a:t>:</a:t>
            </a:r>
          </a:p>
          <a:p>
            <a:r>
              <a:rPr lang="en-US" dirty="0" smtClean="0"/>
              <a:t>Modifying </a:t>
            </a:r>
            <a:r>
              <a:rPr lang="en-US" dirty="0"/>
              <a:t>therapy and assessment rooms at internship and practicum sites (e.g., arranging furniture, using adjustable tables) for students with mobility impairments</a:t>
            </a:r>
          </a:p>
          <a:p>
            <a:r>
              <a:rPr lang="en-US" dirty="0" smtClean="0"/>
              <a:t>For </a:t>
            </a:r>
            <a:r>
              <a:rPr lang="en-US" dirty="0"/>
              <a:t>students who are deaf or hard of hearing, providing FM loop systems, sign language interpreters, speech-to-text services and extended time</a:t>
            </a:r>
          </a:p>
          <a:p>
            <a:r>
              <a:rPr lang="en-US" dirty="0" smtClean="0"/>
              <a:t>Changing </a:t>
            </a:r>
            <a:r>
              <a:rPr lang="en-US" dirty="0"/>
              <a:t>the location of protocols, forms and other supplies so they are more accessible to an intern in a wheelchair</a:t>
            </a:r>
          </a:p>
          <a:p>
            <a:r>
              <a:rPr lang="en-US" dirty="0" smtClean="0"/>
              <a:t>Providing </a:t>
            </a:r>
            <a:r>
              <a:rPr lang="en-US" dirty="0"/>
              <a:t>printed material in large print, in Braille and/or on audiotape</a:t>
            </a:r>
          </a:p>
        </p:txBody>
      </p:sp>
    </p:spTree>
    <p:extLst>
      <p:ext uri="{BB962C8B-B14F-4D97-AF65-F5344CB8AC3E}">
        <p14:creationId xmlns:p14="http://schemas.microsoft.com/office/powerpoint/2010/main" val="553275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Effectiveness of Accommodations</a:t>
            </a:r>
            <a:endParaRPr lang="en-US" b="1" dirty="0"/>
          </a:p>
        </p:txBody>
      </p:sp>
      <p:sp>
        <p:nvSpPr>
          <p:cNvPr id="3" name="Content Placeholder 2"/>
          <p:cNvSpPr>
            <a:spLocks noGrp="1"/>
          </p:cNvSpPr>
          <p:nvPr>
            <p:ph idx="1"/>
          </p:nvPr>
        </p:nvSpPr>
        <p:spPr/>
        <p:txBody>
          <a:bodyPr>
            <a:normAutofit fontScale="85000" lnSpcReduction="10000"/>
          </a:bodyPr>
          <a:lstStyle/>
          <a:p>
            <a:r>
              <a:rPr lang="en-US" dirty="0"/>
              <a:t>P</a:t>
            </a:r>
            <a:r>
              <a:rPr lang="en-US" dirty="0" smtClean="0"/>
              <a:t>rograms </a:t>
            </a:r>
            <a:r>
              <a:rPr lang="en-US" dirty="0"/>
              <a:t>are not required to provide the most sophisticated auxiliary aids and services available; however, they must effectively meet the needs of a student with a disability. They should be selected after consultation with the student who will use them. No aid or service will be useful unless it is successful in equalizing the opportunity for a particular student with a disability to participate in the education program or activity. Not all students with a similar disability benefit equally from an identical auxiliary aid or service.</a:t>
            </a:r>
          </a:p>
          <a:p>
            <a:r>
              <a:rPr lang="en-US" dirty="0"/>
              <a:t>The program must analyze the appropriateness of an aid or service in its specific context. For example, the type of accommodation needed by a student who is hearing-impaired may vary, depending upon whether the format is a large lecture hall or a seminar. With the one-way communication of a lecture, the service of a note taker may be adequate, but in the two-way communication of a seminar, an interpreter may be needed.</a:t>
            </a:r>
          </a:p>
        </p:txBody>
      </p:sp>
    </p:spTree>
    <p:extLst>
      <p:ext uri="{BB962C8B-B14F-4D97-AF65-F5344CB8AC3E}">
        <p14:creationId xmlns:p14="http://schemas.microsoft.com/office/powerpoint/2010/main" val="1228175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981200" y="0"/>
            <a:ext cx="8229600" cy="1143000"/>
          </a:xfrm>
        </p:spPr>
        <p:txBody>
          <a:bodyPr>
            <a:normAutofit fontScale="90000"/>
          </a:bodyPr>
          <a:lstStyle/>
          <a:p>
            <a:pPr algn="ctr"/>
            <a:r>
              <a:rPr lang="en-US" altLang="en-US" b="1" dirty="0" smtClean="0">
                <a:ea typeface="ＭＳ Ｐゴシック" charset="-128"/>
                <a:cs typeface="ＭＳ Ｐゴシック" charset="-128"/>
              </a:rPr>
              <a:t>Auxiliary Aids and Effective </a:t>
            </a:r>
            <a:r>
              <a:rPr lang="en-US" altLang="en-US" b="1" dirty="0">
                <a:ea typeface="ＭＳ Ｐゴシック" charset="-128"/>
                <a:cs typeface="ＭＳ Ｐゴシック" charset="-128"/>
              </a:rPr>
              <a:t>Communication</a:t>
            </a:r>
          </a:p>
        </p:txBody>
      </p:sp>
      <p:sp>
        <p:nvSpPr>
          <p:cNvPr id="45059" name="Content Placeholder 2"/>
          <p:cNvSpPr>
            <a:spLocks noGrp="1"/>
          </p:cNvSpPr>
          <p:nvPr>
            <p:ph idx="1"/>
          </p:nvPr>
        </p:nvSpPr>
        <p:spPr>
          <a:xfrm>
            <a:off x="509666" y="1648917"/>
            <a:ext cx="10158334" cy="4228007"/>
          </a:xfrm>
        </p:spPr>
        <p:txBody>
          <a:bodyPr>
            <a:normAutofit/>
          </a:bodyPr>
          <a:lstStyle/>
          <a:p>
            <a:r>
              <a:rPr lang="en-US" dirty="0" smtClean="0"/>
              <a:t>Both Title II and Title III entities must ensure that communications with individuals with disabilities are as effective as communications with others. </a:t>
            </a:r>
          </a:p>
          <a:p>
            <a:r>
              <a:rPr lang="en-US" altLang="en-US" dirty="0" smtClean="0">
                <a:ea typeface="ＭＳ Ｐゴシック" charset="-128"/>
                <a:cs typeface="ＭＳ Ｐゴシック" charset="-128"/>
              </a:rPr>
              <a:t>Must </a:t>
            </a:r>
            <a:r>
              <a:rPr lang="en-US" altLang="en-US" dirty="0">
                <a:ea typeface="ＭＳ Ｐゴシック" charset="-128"/>
                <a:cs typeface="ＭＳ Ｐゴシック" charset="-128"/>
              </a:rPr>
              <a:t>furnish auxiliary aids and services when necessary to ensure </a:t>
            </a:r>
            <a:r>
              <a:rPr lang="en-US" altLang="en-US" b="1" dirty="0">
                <a:ea typeface="ＭＳ Ｐゴシック" charset="-128"/>
                <a:cs typeface="ＭＳ Ｐゴシック" charset="-128"/>
              </a:rPr>
              <a:t>effective communication</a:t>
            </a:r>
            <a:r>
              <a:rPr lang="en-US" altLang="en-US" dirty="0">
                <a:ea typeface="ＭＳ Ｐゴシック" charset="-128"/>
                <a:cs typeface="ＭＳ Ｐゴシック" charset="-128"/>
              </a:rPr>
              <a:t>, unless an undue burden or fundamental alteration would result</a:t>
            </a:r>
            <a:r>
              <a:rPr lang="en-US" altLang="en-US" dirty="0" smtClean="0">
                <a:ea typeface="ＭＳ Ｐゴシック" charset="-128"/>
                <a:cs typeface="ＭＳ Ｐゴシック" charset="-128"/>
              </a:rPr>
              <a:t>.</a:t>
            </a:r>
            <a:endParaRPr lang="en-US" dirty="0"/>
          </a:p>
          <a:p>
            <a:pPr>
              <a:defRPr/>
            </a:pPr>
            <a:r>
              <a:rPr lang="en-US" dirty="0"/>
              <a:t>In order to provide effective communication, public and private entities are required to make appropriate </a:t>
            </a:r>
            <a:r>
              <a:rPr lang="en-US" b="1" dirty="0"/>
              <a:t>auxiliary aids and services </a:t>
            </a:r>
            <a:r>
              <a:rPr lang="en-US" dirty="0"/>
              <a:t>available when they are necessary to ensure effective communication.</a:t>
            </a:r>
          </a:p>
          <a:p>
            <a:endParaRPr lang="en-US" altLang="en-US" dirty="0">
              <a:ea typeface="ＭＳ Ｐゴシック" charset="-128"/>
              <a:cs typeface="ＭＳ Ｐゴシック" charset="-128"/>
            </a:endParaRPr>
          </a:p>
          <a:p>
            <a:endParaRPr lang="en-US" altLang="en-US" dirty="0">
              <a:ea typeface="ＭＳ Ｐゴシック" charset="-128"/>
              <a:cs typeface="ＭＳ Ｐゴシック" charset="-128"/>
            </a:endParaRPr>
          </a:p>
        </p:txBody>
      </p:sp>
    </p:spTree>
    <p:extLst>
      <p:ext uri="{BB962C8B-B14F-4D97-AF65-F5344CB8AC3E}">
        <p14:creationId xmlns:p14="http://schemas.microsoft.com/office/powerpoint/2010/main" val="10677574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524000" y="0"/>
            <a:ext cx="9652000" cy="1143000"/>
          </a:xfrm>
        </p:spPr>
        <p:txBody>
          <a:bodyPr>
            <a:normAutofit/>
          </a:bodyPr>
          <a:lstStyle/>
          <a:p>
            <a:r>
              <a:rPr lang="en-US" altLang="en-US" b="1" dirty="0" smtClean="0">
                <a:ea typeface="ＭＳ Ｐゴシック" charset="-128"/>
                <a:cs typeface="ＭＳ Ｐゴシック" charset="-128"/>
              </a:rPr>
              <a:t>Examples of  Auxiliary Aids and Services</a:t>
            </a:r>
            <a:endParaRPr lang="en-US" altLang="en-US" b="1" dirty="0">
              <a:ea typeface="ＭＳ Ｐゴシック" charset="-128"/>
              <a:cs typeface="ＭＳ Ｐゴシック" charset="-128"/>
            </a:endParaRPr>
          </a:p>
        </p:txBody>
      </p:sp>
      <p:sp>
        <p:nvSpPr>
          <p:cNvPr id="47107" name="Content Placeholder 2"/>
          <p:cNvSpPr>
            <a:spLocks noGrp="1"/>
          </p:cNvSpPr>
          <p:nvPr>
            <p:ph idx="1"/>
          </p:nvPr>
        </p:nvSpPr>
        <p:spPr>
          <a:xfrm>
            <a:off x="1933731" y="1143001"/>
            <a:ext cx="8734269" cy="4652964"/>
          </a:xfrm>
        </p:spPr>
        <p:txBody>
          <a:bodyPr>
            <a:normAutofit/>
          </a:bodyPr>
          <a:lstStyle/>
          <a:p>
            <a:pPr>
              <a:lnSpc>
                <a:spcPct val="80000"/>
              </a:lnSpc>
            </a:pPr>
            <a:r>
              <a:rPr lang="en-US" altLang="en-US" sz="2700" smtClean="0">
                <a:ea typeface="ＭＳ Ｐゴシック" charset="-128"/>
                <a:cs typeface="ＭＳ Ｐゴシック" charset="-128"/>
              </a:rPr>
              <a:t>qualified </a:t>
            </a:r>
            <a:r>
              <a:rPr lang="en-US" altLang="en-US" sz="2700" dirty="0">
                <a:ea typeface="ＭＳ Ｐゴシック" charset="-128"/>
                <a:cs typeface="ＭＳ Ｐゴシック" charset="-128"/>
              </a:rPr>
              <a:t>interpreters </a:t>
            </a:r>
          </a:p>
          <a:p>
            <a:pPr>
              <a:lnSpc>
                <a:spcPct val="80000"/>
              </a:lnSpc>
            </a:pPr>
            <a:r>
              <a:rPr lang="en-US" altLang="en-US" sz="2700" dirty="0">
                <a:ea typeface="ＭＳ Ｐゴシック" charset="-128"/>
                <a:cs typeface="ＭＳ Ｐゴシック" charset="-128"/>
              </a:rPr>
              <a:t>assistive listening headsets </a:t>
            </a:r>
          </a:p>
          <a:p>
            <a:pPr>
              <a:lnSpc>
                <a:spcPct val="80000"/>
              </a:lnSpc>
            </a:pPr>
            <a:r>
              <a:rPr lang="en-US" altLang="en-US" sz="2700" dirty="0">
                <a:ea typeface="ＭＳ Ｐゴシック" charset="-128"/>
                <a:cs typeface="ＭＳ Ｐゴシック" charset="-128"/>
              </a:rPr>
              <a:t>television captioning and decoders </a:t>
            </a:r>
          </a:p>
          <a:p>
            <a:pPr>
              <a:lnSpc>
                <a:spcPct val="80000"/>
              </a:lnSpc>
            </a:pPr>
            <a:r>
              <a:rPr lang="en-US" altLang="en-US" sz="2700" dirty="0">
                <a:ea typeface="ＭＳ Ｐゴシック" charset="-128"/>
                <a:cs typeface="ＭＳ Ｐゴシック" charset="-128"/>
              </a:rPr>
              <a:t>telecommunications devices for deaf persons (TDD's) </a:t>
            </a:r>
          </a:p>
          <a:p>
            <a:pPr>
              <a:lnSpc>
                <a:spcPct val="80000"/>
              </a:lnSpc>
            </a:pPr>
            <a:r>
              <a:rPr lang="en-US" altLang="en-US" sz="2700" dirty="0">
                <a:ea typeface="ＭＳ Ｐゴシック" charset="-128"/>
                <a:cs typeface="ＭＳ Ｐゴシック" charset="-128"/>
              </a:rPr>
              <a:t>videotext displays </a:t>
            </a:r>
          </a:p>
          <a:p>
            <a:pPr>
              <a:lnSpc>
                <a:spcPct val="80000"/>
              </a:lnSpc>
            </a:pPr>
            <a:r>
              <a:rPr lang="en-US" altLang="en-US" sz="2700" dirty="0">
                <a:ea typeface="ＭＳ Ｐゴシック" charset="-128"/>
                <a:cs typeface="ＭＳ Ｐゴシック" charset="-128"/>
              </a:rPr>
              <a:t>readers </a:t>
            </a:r>
          </a:p>
          <a:p>
            <a:pPr>
              <a:lnSpc>
                <a:spcPct val="80000"/>
              </a:lnSpc>
            </a:pPr>
            <a:r>
              <a:rPr lang="en-US" altLang="en-US" sz="2700" dirty="0">
                <a:ea typeface="ＭＳ Ｐゴシック" charset="-128"/>
                <a:cs typeface="ＭＳ Ｐゴシック" charset="-128"/>
              </a:rPr>
              <a:t>audio-tapes </a:t>
            </a:r>
          </a:p>
          <a:p>
            <a:pPr>
              <a:lnSpc>
                <a:spcPct val="80000"/>
              </a:lnSpc>
            </a:pPr>
            <a:r>
              <a:rPr lang="en-US" altLang="en-US" sz="2700" dirty="0">
                <a:ea typeface="ＭＳ Ｐゴシック" charset="-128"/>
                <a:cs typeface="ＭＳ Ｐゴシック" charset="-128"/>
              </a:rPr>
              <a:t>brailed materials </a:t>
            </a:r>
          </a:p>
          <a:p>
            <a:pPr>
              <a:lnSpc>
                <a:spcPct val="80000"/>
              </a:lnSpc>
            </a:pPr>
            <a:r>
              <a:rPr lang="en-US" altLang="en-US" sz="2700" dirty="0">
                <a:ea typeface="ＭＳ Ｐゴシック" charset="-128"/>
                <a:cs typeface="ＭＳ Ｐゴシック" charset="-128"/>
              </a:rPr>
              <a:t>large print materials</a:t>
            </a:r>
          </a:p>
          <a:p>
            <a:pPr>
              <a:lnSpc>
                <a:spcPct val="80000"/>
              </a:lnSpc>
            </a:pPr>
            <a:r>
              <a:rPr lang="en-US" altLang="en-US" sz="2700" dirty="0">
                <a:ea typeface="ＭＳ Ｐゴシック" charset="-128"/>
                <a:cs typeface="ＭＳ Ｐゴシック" charset="-128"/>
              </a:rPr>
              <a:t>captioning</a:t>
            </a:r>
          </a:p>
          <a:p>
            <a:pPr>
              <a:lnSpc>
                <a:spcPct val="80000"/>
              </a:lnSpc>
            </a:pPr>
            <a:endParaRPr lang="en-US" altLang="en-US" sz="2700" dirty="0">
              <a:ea typeface="ＭＳ Ｐゴシック" charset="-128"/>
              <a:cs typeface="ＭＳ Ｐゴシック" charset="-128"/>
            </a:endParaRPr>
          </a:p>
          <a:p>
            <a:pPr>
              <a:lnSpc>
                <a:spcPct val="80000"/>
              </a:lnSpc>
            </a:pPr>
            <a:endParaRPr lang="en-US" altLang="en-US" sz="2700" b="1" dirty="0">
              <a:ea typeface="ＭＳ Ｐゴシック" charset="-128"/>
              <a:cs typeface="ＭＳ Ｐゴシック" charset="-128"/>
            </a:endParaRPr>
          </a:p>
        </p:txBody>
      </p:sp>
    </p:spTree>
    <p:extLst>
      <p:ext uri="{BB962C8B-B14F-4D97-AF65-F5344CB8AC3E}">
        <p14:creationId xmlns:p14="http://schemas.microsoft.com/office/powerpoint/2010/main" val="1818146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524000" y="0"/>
            <a:ext cx="9144000" cy="1143000"/>
          </a:xfrm>
        </p:spPr>
        <p:txBody>
          <a:bodyPr>
            <a:normAutofit fontScale="90000"/>
          </a:bodyPr>
          <a:lstStyle/>
          <a:p>
            <a:pPr algn="ctr"/>
            <a:r>
              <a:rPr lang="en-US" altLang="en-US" dirty="0" smtClean="0">
                <a:ea typeface="ＭＳ Ｐゴシック" charset="-128"/>
                <a:cs typeface="ＭＳ Ｐゴシック" charset="-128"/>
              </a:rPr>
              <a:t>                         </a:t>
            </a:r>
            <a:r>
              <a:rPr lang="en-US" altLang="en-US" b="1" dirty="0" err="1" smtClean="0">
                <a:ea typeface="ＭＳ Ｐゴシック" charset="-128"/>
                <a:cs typeface="ＭＳ Ｐゴシック" charset="-128"/>
              </a:rPr>
              <a:t>Exceptions</a:t>
            </a:r>
            <a:r>
              <a:rPr lang="en-US" altLang="en-US" sz="4000" dirty="0" err="1" smtClean="0">
                <a:solidFill>
                  <a:schemeClr val="bg1"/>
                </a:solidFill>
                <a:ea typeface="ＭＳ Ｐゴシック" charset="-128"/>
                <a:cs typeface="ＭＳ Ｐゴシック" charset="-128"/>
              </a:rPr>
              <a:t>Nature</a:t>
            </a:r>
            <a:r>
              <a:rPr lang="en-US" altLang="en-US" sz="4000" dirty="0" smtClean="0">
                <a:solidFill>
                  <a:schemeClr val="bg1"/>
                </a:solidFill>
                <a:ea typeface="ＭＳ Ｐゴシック" charset="-128"/>
                <a:cs typeface="ＭＳ Ｐゴシック" charset="-128"/>
              </a:rPr>
              <a:t> </a:t>
            </a:r>
            <a:r>
              <a:rPr lang="en-US" altLang="en-US" sz="4000" dirty="0">
                <a:solidFill>
                  <a:schemeClr val="bg1"/>
                </a:solidFill>
                <a:ea typeface="ＭＳ Ｐゴシック" charset="-128"/>
                <a:cs typeface="ＭＳ Ｐゴシック" charset="-128"/>
              </a:rPr>
              <a:t>of a Program or Service</a:t>
            </a:r>
          </a:p>
        </p:txBody>
      </p:sp>
      <p:sp>
        <p:nvSpPr>
          <p:cNvPr id="43011" name="Content Placeholder 2"/>
          <p:cNvSpPr>
            <a:spLocks noGrp="1"/>
          </p:cNvSpPr>
          <p:nvPr>
            <p:ph idx="1"/>
          </p:nvPr>
        </p:nvSpPr>
        <p:spPr>
          <a:xfrm>
            <a:off x="4876799" y="1034321"/>
            <a:ext cx="5211580" cy="5456420"/>
          </a:xfrm>
        </p:spPr>
        <p:txBody>
          <a:bodyPr>
            <a:normAutofit fontScale="85000" lnSpcReduction="20000"/>
          </a:bodyPr>
          <a:lstStyle/>
          <a:p>
            <a:r>
              <a:rPr lang="en-US" altLang="en-US" sz="2400" dirty="0">
                <a:ea typeface="ＭＳ Ｐゴシック" charset="-128"/>
                <a:cs typeface="ＭＳ Ｐゴシック" charset="-128"/>
              </a:rPr>
              <a:t>Title II and Title III entities are </a:t>
            </a:r>
            <a:r>
              <a:rPr lang="en-US" altLang="en-US" sz="2400" dirty="0" smtClean="0">
                <a:ea typeface="ＭＳ Ｐゴシック" charset="-128"/>
                <a:cs typeface="ＭＳ Ｐゴシック" charset="-128"/>
              </a:rPr>
              <a:t>NOT required </a:t>
            </a:r>
            <a:r>
              <a:rPr lang="en-US" altLang="en-US" sz="2400" dirty="0">
                <a:ea typeface="ＭＳ Ｐゴシック" charset="-128"/>
                <a:cs typeface="ＭＳ Ｐゴシック" charset="-128"/>
              </a:rPr>
              <a:t>to provide personal devices such as wheelchairs; individually prescribed devices (e.g., prescription eyeglasses or hearing aids); or services of a personal nature including assistance in eating, toileting, or dressing</a:t>
            </a:r>
            <a:r>
              <a:rPr lang="en-US" altLang="en-US" sz="2400" dirty="0" smtClean="0">
                <a:ea typeface="ＭＳ Ｐゴシック" charset="-128"/>
                <a:cs typeface="ＭＳ Ｐゴシック" charset="-128"/>
              </a:rPr>
              <a:t>.</a:t>
            </a:r>
          </a:p>
          <a:p>
            <a:r>
              <a:rPr lang="en-US" sz="2400" dirty="0" smtClean="0"/>
              <a:t>Personal </a:t>
            </a:r>
            <a:r>
              <a:rPr lang="en-US" sz="2400" dirty="0"/>
              <a:t>aids and services, including help in bathing, dressing or other personal care, are not required to be provided by postsecondary institutions. </a:t>
            </a:r>
            <a:endParaRPr lang="en-US" sz="2400" dirty="0" smtClean="0"/>
          </a:p>
          <a:p>
            <a:r>
              <a:rPr lang="en-US" sz="2400" dirty="0" smtClean="0"/>
              <a:t>Entities </a:t>
            </a:r>
            <a:r>
              <a:rPr lang="en-US" sz="2400" dirty="0"/>
              <a:t>need not provide attendants, individually prescribed devices, readers for personal use or study, </a:t>
            </a:r>
            <a:r>
              <a:rPr lang="en-US" sz="2400" dirty="0" smtClean="0"/>
              <a:t>tutoring, or </a:t>
            </a:r>
            <a:r>
              <a:rPr lang="en-US" sz="2400" dirty="0"/>
              <a:t>other devices or services of a personal nature.</a:t>
            </a:r>
          </a:p>
          <a:p>
            <a:r>
              <a:rPr lang="en-US" sz="2400" dirty="0" smtClean="0">
                <a:hlinkClick r:id="rId2"/>
              </a:rPr>
              <a:t>Personal </a:t>
            </a:r>
            <a:r>
              <a:rPr lang="en-US" sz="2400" dirty="0">
                <a:hlinkClick r:id="rId2"/>
              </a:rPr>
              <a:t>attendants and individually prescribed devices are the responsibility of the student who has a disability and not of the institution. For example, readers may be provided for classroom use but institutions are not required to provide readers for personal use or for help during individual study time.</a:t>
            </a:r>
            <a:endParaRPr lang="en-US" altLang="en-US" sz="2400" dirty="0">
              <a:ea typeface="ＭＳ Ｐゴシック" charset="-128"/>
              <a:cs typeface="ＭＳ Ｐゴシック" charset="-128"/>
            </a:endParaRPr>
          </a:p>
        </p:txBody>
      </p:sp>
      <p:pic>
        <p:nvPicPr>
          <p:cNvPr id="43012" name="Picture 5"/>
          <p:cNvPicPr>
            <a:picLocks noChangeAspect="1"/>
          </p:cNvPicPr>
          <p:nvPr/>
        </p:nvPicPr>
        <p:blipFill>
          <a:blip r:embed="rId3">
            <a:extLst>
              <a:ext uri="{28A0092B-C50C-407E-A947-70E740481C1C}">
                <a14:useLocalDpi xmlns:a14="http://schemas.microsoft.com/office/drawing/2010/main" val="0"/>
              </a:ext>
            </a:extLst>
          </a:blip>
          <a:srcRect l="4962" t="15202" b="9270"/>
          <a:stretch>
            <a:fillRect/>
          </a:stretch>
        </p:blipFill>
        <p:spPr bwMode="auto">
          <a:xfrm>
            <a:off x="1524001" y="1492250"/>
            <a:ext cx="272097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2" y="3036889"/>
            <a:ext cx="2598294" cy="270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03751" y="1439056"/>
            <a:ext cx="1172757" cy="369332"/>
          </a:xfrm>
          <a:prstGeom prst="rect">
            <a:avLst/>
          </a:prstGeom>
          <a:noFill/>
        </p:spPr>
        <p:txBody>
          <a:bodyPr wrap="none" rtlCol="0">
            <a:spAutoFit/>
          </a:bodyPr>
          <a:lstStyle/>
          <a:p>
            <a:r>
              <a:rPr lang="en-US" dirty="0" smtClean="0"/>
              <a:t>eyeglasses</a:t>
            </a:r>
            <a:endParaRPr lang="en-US" dirty="0"/>
          </a:p>
        </p:txBody>
      </p:sp>
      <p:sp>
        <p:nvSpPr>
          <p:cNvPr id="3" name="TextBox 2"/>
          <p:cNvSpPr txBox="1"/>
          <p:nvPr/>
        </p:nvSpPr>
        <p:spPr>
          <a:xfrm>
            <a:off x="2278505" y="5696262"/>
            <a:ext cx="1346844" cy="369332"/>
          </a:xfrm>
          <a:prstGeom prst="rect">
            <a:avLst/>
          </a:prstGeom>
          <a:noFill/>
        </p:spPr>
        <p:txBody>
          <a:bodyPr wrap="none" rtlCol="0">
            <a:spAutoFit/>
          </a:bodyPr>
          <a:lstStyle/>
          <a:p>
            <a:r>
              <a:rPr lang="en-US" dirty="0" smtClean="0"/>
              <a:t>Hearing aids</a:t>
            </a:r>
            <a:endParaRPr lang="en-US" dirty="0"/>
          </a:p>
        </p:txBody>
      </p:sp>
    </p:spTree>
    <p:extLst>
      <p:ext uri="{BB962C8B-B14F-4D97-AF65-F5344CB8AC3E}">
        <p14:creationId xmlns:p14="http://schemas.microsoft.com/office/powerpoint/2010/main" val="21552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704538" y="0"/>
            <a:ext cx="9506262" cy="1143000"/>
          </a:xfrm>
        </p:spPr>
        <p:txBody>
          <a:bodyPr>
            <a:normAutofit/>
          </a:bodyPr>
          <a:lstStyle/>
          <a:p>
            <a:pPr algn="ctr"/>
            <a:r>
              <a:rPr lang="en-US" altLang="en-US" sz="3200" dirty="0" smtClean="0">
                <a:ea typeface="ＭＳ Ｐゴシック" charset="-128"/>
                <a:cs typeface="ＭＳ Ｐゴシック" charset="-128"/>
              </a:rPr>
              <a:t>        </a:t>
            </a:r>
            <a:r>
              <a:rPr lang="en-US" altLang="en-US" sz="3200" b="1" dirty="0" smtClean="0">
                <a:ea typeface="ＭＳ Ｐゴシック" charset="-128"/>
                <a:cs typeface="ＭＳ Ｐゴシック" charset="-128"/>
              </a:rPr>
              <a:t>Reasonable Modifications in Policies, Practices, and Procedures</a:t>
            </a:r>
            <a:endParaRPr lang="en-US" altLang="en-US" sz="3200" b="1" dirty="0">
              <a:ea typeface="ＭＳ Ｐゴシック" charset="-128"/>
              <a:cs typeface="ＭＳ Ｐゴシック" charset="-128"/>
            </a:endParaRPr>
          </a:p>
        </p:txBody>
      </p:sp>
      <p:sp>
        <p:nvSpPr>
          <p:cNvPr id="49155" name="Content Placeholder 2"/>
          <p:cNvSpPr>
            <a:spLocks noGrp="1"/>
          </p:cNvSpPr>
          <p:nvPr>
            <p:ph idx="1"/>
          </p:nvPr>
        </p:nvSpPr>
        <p:spPr>
          <a:xfrm>
            <a:off x="5117690" y="1657351"/>
            <a:ext cx="5093110" cy="4663076"/>
          </a:xfrm>
        </p:spPr>
        <p:txBody>
          <a:bodyPr>
            <a:normAutofit fontScale="70000" lnSpcReduction="20000"/>
          </a:bodyPr>
          <a:lstStyle/>
          <a:p>
            <a:pPr>
              <a:lnSpc>
                <a:spcPct val="80000"/>
              </a:lnSpc>
              <a:buFont typeface="Arial" charset="0"/>
              <a:buNone/>
            </a:pPr>
            <a:r>
              <a:rPr lang="en-US" altLang="en-US" dirty="0">
                <a:ea typeface="ＭＳ Ｐゴシック" charset="-128"/>
                <a:cs typeface="ＭＳ Ｐゴシック" charset="-128"/>
              </a:rPr>
              <a:t>	</a:t>
            </a:r>
            <a:r>
              <a:rPr lang="en-US" altLang="en-US" sz="4400" b="1" dirty="0">
                <a:ea typeface="ＭＳ Ｐゴシック" charset="-128"/>
                <a:cs typeface="ＭＳ Ｐゴシック" charset="-128"/>
              </a:rPr>
              <a:t>For example: </a:t>
            </a:r>
            <a:endParaRPr lang="en-US" altLang="en-US" sz="4400" b="1" dirty="0" smtClean="0">
              <a:ea typeface="ＭＳ Ｐゴシック" charset="-128"/>
              <a:cs typeface="ＭＳ Ｐゴシック" charset="-128"/>
            </a:endParaRPr>
          </a:p>
          <a:p>
            <a:pPr>
              <a:lnSpc>
                <a:spcPct val="80000"/>
              </a:lnSpc>
              <a:buFont typeface="Arial" charset="0"/>
              <a:buNone/>
            </a:pPr>
            <a:endParaRPr lang="en-US" altLang="en-US" sz="4400" b="1" dirty="0">
              <a:ea typeface="ＭＳ Ｐゴシック" charset="-128"/>
              <a:cs typeface="ＭＳ Ｐゴシック" charset="-128"/>
            </a:endParaRPr>
          </a:p>
          <a:p>
            <a:pPr>
              <a:lnSpc>
                <a:spcPct val="80000"/>
              </a:lnSpc>
              <a:buFont typeface="Arial" charset="0"/>
              <a:buNone/>
            </a:pPr>
            <a:r>
              <a:rPr lang="en-US" altLang="en-US" dirty="0">
                <a:ea typeface="ＭＳ Ｐゴシック" charset="-128"/>
                <a:cs typeface="ＭＳ Ｐゴシック" charset="-128"/>
              </a:rPr>
              <a:t>	</a:t>
            </a:r>
            <a:r>
              <a:rPr lang="en-US" altLang="en-US" dirty="0" smtClean="0">
                <a:ea typeface="ＭＳ Ｐゴシック" charset="-128"/>
                <a:cs typeface="ＭＳ Ｐゴシック" charset="-128"/>
              </a:rPr>
              <a:t> </a:t>
            </a:r>
            <a:r>
              <a:rPr lang="en-US" altLang="en-US" sz="3800" dirty="0" smtClean="0">
                <a:ea typeface="ＭＳ Ｐゴシック" charset="-128"/>
                <a:cs typeface="ＭＳ Ｐゴシック" charset="-128"/>
              </a:rPr>
              <a:t>A university that </a:t>
            </a:r>
            <a:r>
              <a:rPr lang="en-US" altLang="en-US" sz="3800" dirty="0">
                <a:ea typeface="ＭＳ Ｐゴシック" charset="-128"/>
                <a:cs typeface="ＭＳ Ｐゴシック" charset="-128"/>
              </a:rPr>
              <a:t>has a “no dogs allowed” policy must modify its policy to allow service dogs</a:t>
            </a:r>
            <a:r>
              <a:rPr lang="en-US" altLang="en-US" sz="3800" dirty="0" smtClean="0">
                <a:ea typeface="ＭＳ Ｐゴシック" charset="-128"/>
                <a:cs typeface="ＭＳ Ｐゴシック" charset="-128"/>
              </a:rPr>
              <a:t>.</a:t>
            </a:r>
          </a:p>
          <a:p>
            <a:pPr>
              <a:lnSpc>
                <a:spcPct val="80000"/>
              </a:lnSpc>
              <a:buFont typeface="Arial" charset="0"/>
              <a:buNone/>
            </a:pPr>
            <a:r>
              <a:rPr lang="en-US" altLang="en-US" sz="3800" dirty="0" smtClean="0">
                <a:ea typeface="ＭＳ Ｐゴシック" charset="-128"/>
                <a:cs typeface="ＭＳ Ｐゴシック" charset="-128"/>
              </a:rPr>
              <a:t>    Universities must offer alternative dining services for students with health threatening food allergies </a:t>
            </a:r>
          </a:p>
          <a:p>
            <a:pPr>
              <a:lnSpc>
                <a:spcPct val="80000"/>
              </a:lnSpc>
              <a:buFont typeface="Arial" charset="0"/>
              <a:buNone/>
            </a:pPr>
            <a:r>
              <a:rPr lang="en-US" altLang="en-US" sz="3800" dirty="0">
                <a:ea typeface="ＭＳ Ｐゴシック" charset="-128"/>
                <a:cs typeface="ＭＳ Ｐゴシック" charset="-128"/>
              </a:rPr>
              <a:t> </a:t>
            </a:r>
            <a:r>
              <a:rPr lang="en-US" altLang="en-US" sz="3800" dirty="0" smtClean="0">
                <a:ea typeface="ＭＳ Ｐゴシック" charset="-128"/>
                <a:cs typeface="ＭＳ Ｐゴシック" charset="-128"/>
              </a:rPr>
              <a:t>   Universities may need to provide for priority class registration for some students with disabilities</a:t>
            </a:r>
            <a:endParaRPr lang="en-US" altLang="en-US" sz="3800" dirty="0">
              <a:ea typeface="ＭＳ Ｐゴシック" charset="-128"/>
              <a:cs typeface="ＭＳ Ｐゴシック" charset="-128"/>
            </a:endParaRPr>
          </a:p>
          <a:p>
            <a:pPr>
              <a:lnSpc>
                <a:spcPct val="80000"/>
              </a:lnSpc>
              <a:buFont typeface="Arial" charset="0"/>
              <a:buNone/>
            </a:pPr>
            <a:endParaRPr lang="en-US" altLang="en-US" dirty="0">
              <a:ea typeface="ＭＳ Ｐゴシック" charset="-128"/>
              <a:cs typeface="ＭＳ Ｐゴシック" charset="-128"/>
            </a:endParaRPr>
          </a:p>
          <a:p>
            <a:pPr>
              <a:lnSpc>
                <a:spcPct val="80000"/>
              </a:lnSpc>
              <a:buFont typeface="Arial" charset="0"/>
              <a:buNone/>
            </a:pPr>
            <a:r>
              <a:rPr lang="en-US" altLang="en-US" dirty="0">
                <a:ea typeface="ＭＳ Ｐゴシック" charset="-128"/>
                <a:cs typeface="ＭＳ Ｐゴシック" charset="-128"/>
              </a:rPr>
              <a:t>	</a:t>
            </a:r>
          </a:p>
          <a:p>
            <a:pPr>
              <a:lnSpc>
                <a:spcPct val="80000"/>
              </a:lnSpc>
              <a:buFont typeface="Arial" charset="0"/>
              <a:buNone/>
            </a:pPr>
            <a:endParaRPr lang="en-US" altLang="en-US" dirty="0">
              <a:ea typeface="ＭＳ Ｐゴシック" charset="-128"/>
              <a:cs typeface="ＭＳ Ｐゴシック" charset="-128"/>
            </a:endParaRPr>
          </a:p>
        </p:txBody>
      </p:sp>
      <p:pic>
        <p:nvPicPr>
          <p:cNvPr id="49156"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39863"/>
            <a:ext cx="295275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008682" y="5951095"/>
            <a:ext cx="2448555" cy="369332"/>
          </a:xfrm>
          <a:prstGeom prst="rect">
            <a:avLst/>
          </a:prstGeom>
          <a:noFill/>
        </p:spPr>
        <p:txBody>
          <a:bodyPr wrap="none" rtlCol="0">
            <a:spAutoFit/>
          </a:bodyPr>
          <a:lstStyle/>
          <a:p>
            <a:r>
              <a:rPr lang="en-US" dirty="0" smtClean="0"/>
              <a:t>Service dog and handler</a:t>
            </a:r>
            <a:endParaRPr lang="en-US" dirty="0"/>
          </a:p>
        </p:txBody>
      </p:sp>
    </p:spTree>
    <p:extLst>
      <p:ext uri="{BB962C8B-B14F-4D97-AF65-F5344CB8AC3E}">
        <p14:creationId xmlns:p14="http://schemas.microsoft.com/office/powerpoint/2010/main" val="1447686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fld id="{B8491C02-F4FE-DE43-AB75-7E2608CAA5AC}" type="slidenum">
              <a:rPr lang="en-US" altLang="en-US">
                <a:latin typeface="Arial" charset="0"/>
              </a:rPr>
              <a:pPr/>
              <a:t>14</a:t>
            </a:fld>
            <a:endParaRPr lang="en-US" altLang="en-US">
              <a:latin typeface="Arial" charset="0"/>
            </a:endParaRPr>
          </a:p>
        </p:txBody>
      </p:sp>
      <p:sp>
        <p:nvSpPr>
          <p:cNvPr id="30723" name="Rectangle 2"/>
          <p:cNvSpPr>
            <a:spLocks noGrp="1" noChangeArrowheads="1"/>
          </p:cNvSpPr>
          <p:nvPr>
            <p:ph type="title"/>
          </p:nvPr>
        </p:nvSpPr>
        <p:spPr/>
        <p:txBody>
          <a:bodyPr/>
          <a:lstStyle/>
          <a:p>
            <a:pPr eaLnBrk="1" hangingPunct="1"/>
            <a:r>
              <a:rPr lang="en-US" altLang="en-US" sz="3200" b="1" dirty="0">
                <a:latin typeface="Arial" charset="0"/>
                <a:ea typeface="Arial" charset="0"/>
                <a:cs typeface="Arial" charset="0"/>
              </a:rPr>
              <a:t>“</a:t>
            </a:r>
            <a:r>
              <a:rPr lang="en-US" altLang="en-US" sz="3200" b="1" dirty="0" smtClean="0">
                <a:latin typeface="Arial" charset="0"/>
                <a:ea typeface="Arial" charset="0"/>
                <a:cs typeface="Arial" charset="0"/>
              </a:rPr>
              <a:t>Un” Reasonable </a:t>
            </a:r>
            <a:r>
              <a:rPr lang="en-US" altLang="en-US" sz="3200" b="1" dirty="0">
                <a:latin typeface="Arial" charset="0"/>
                <a:ea typeface="Arial" charset="0"/>
                <a:cs typeface="Arial" charset="0"/>
              </a:rPr>
              <a:t>Accommodations</a:t>
            </a:r>
          </a:p>
        </p:txBody>
      </p:sp>
      <p:sp>
        <p:nvSpPr>
          <p:cNvPr id="30724" name="Rectangle 3"/>
          <p:cNvSpPr>
            <a:spLocks noGrp="1" noChangeArrowheads="1"/>
          </p:cNvSpPr>
          <p:nvPr>
            <p:ph type="body" idx="1"/>
          </p:nvPr>
        </p:nvSpPr>
        <p:spPr>
          <a:xfrm>
            <a:off x="1981200" y="1828800"/>
            <a:ext cx="8136194" cy="4527550"/>
          </a:xfrm>
        </p:spPr>
        <p:txBody>
          <a:bodyPr>
            <a:normAutofit fontScale="92500" lnSpcReduction="20000"/>
          </a:bodyPr>
          <a:lstStyle/>
          <a:p>
            <a:pPr marL="0" indent="0" eaLnBrk="1" hangingPunct="1">
              <a:lnSpc>
                <a:spcPct val="70000"/>
              </a:lnSpc>
              <a:buNone/>
              <a:defRPr/>
            </a:pPr>
            <a:endParaRPr lang="en-US" sz="400" dirty="0"/>
          </a:p>
          <a:p>
            <a:pPr eaLnBrk="1" hangingPunct="1">
              <a:lnSpc>
                <a:spcPct val="70000"/>
              </a:lnSpc>
              <a:buFont typeface="Wingdings" pitchFamily="2" charset="2"/>
              <a:buChar char="o"/>
              <a:defRPr/>
            </a:pPr>
            <a:r>
              <a:rPr lang="en-US" dirty="0" smtClean="0"/>
              <a:t> Lowering </a:t>
            </a:r>
            <a:r>
              <a:rPr lang="en-US" dirty="0"/>
              <a:t>standards</a:t>
            </a:r>
          </a:p>
          <a:p>
            <a:pPr eaLnBrk="1" hangingPunct="1">
              <a:lnSpc>
                <a:spcPct val="70000"/>
              </a:lnSpc>
              <a:buFont typeface="Wingdings" pitchFamily="2" charset="2"/>
              <a:buChar char="o"/>
              <a:defRPr/>
            </a:pPr>
            <a:endParaRPr lang="en-US" dirty="0"/>
          </a:p>
          <a:p>
            <a:pPr eaLnBrk="1" hangingPunct="1">
              <a:lnSpc>
                <a:spcPct val="70000"/>
              </a:lnSpc>
              <a:buFont typeface="Wingdings" pitchFamily="2" charset="2"/>
              <a:buChar char="o"/>
              <a:defRPr/>
            </a:pPr>
            <a:r>
              <a:rPr lang="en-US" dirty="0" smtClean="0"/>
              <a:t> Personal </a:t>
            </a:r>
            <a:r>
              <a:rPr lang="en-US" dirty="0"/>
              <a:t>use </a:t>
            </a:r>
            <a:r>
              <a:rPr lang="en-US" dirty="0" smtClean="0"/>
              <a:t>items as described above </a:t>
            </a:r>
            <a:r>
              <a:rPr lang="en-US" dirty="0"/>
              <a:t>(i.e.: prosthetic limb, eyeglasses, hearing aids, wheelchair)</a:t>
            </a:r>
          </a:p>
          <a:p>
            <a:pPr eaLnBrk="1" hangingPunct="1">
              <a:lnSpc>
                <a:spcPct val="70000"/>
              </a:lnSpc>
              <a:buFont typeface="Wingdings" pitchFamily="2" charset="2"/>
              <a:buNone/>
              <a:defRPr/>
            </a:pPr>
            <a:r>
              <a:rPr lang="en-US" dirty="0"/>
              <a:t> </a:t>
            </a:r>
          </a:p>
          <a:p>
            <a:pPr eaLnBrk="1" hangingPunct="1">
              <a:lnSpc>
                <a:spcPct val="80000"/>
              </a:lnSpc>
              <a:buFont typeface="Wingdings" pitchFamily="2" charset="2"/>
              <a:buChar char="o"/>
              <a:defRPr/>
            </a:pPr>
            <a:r>
              <a:rPr lang="en-US" dirty="0" smtClean="0"/>
              <a:t> Placing a </a:t>
            </a:r>
            <a:r>
              <a:rPr lang="en-US" dirty="0"/>
              <a:t>individual into a </a:t>
            </a:r>
            <a:r>
              <a:rPr lang="en-US" dirty="0" smtClean="0"/>
              <a:t>program </a:t>
            </a:r>
            <a:r>
              <a:rPr lang="en-US" dirty="0"/>
              <a:t>if doing so would create a direct threat to the health or safety of the individual or others </a:t>
            </a:r>
            <a:r>
              <a:rPr lang="en-US" dirty="0" smtClean="0"/>
              <a:t>(and risk </a:t>
            </a:r>
            <a:r>
              <a:rPr lang="en-US" dirty="0"/>
              <a:t>cannot be lowered to acceptable level with reasonable accommodation</a:t>
            </a:r>
            <a:r>
              <a:rPr lang="en-US" dirty="0" smtClean="0"/>
              <a:t>)</a:t>
            </a:r>
          </a:p>
          <a:p>
            <a:pPr marL="0" indent="0" eaLnBrk="1" hangingPunct="1">
              <a:lnSpc>
                <a:spcPct val="80000"/>
              </a:lnSpc>
              <a:buNone/>
              <a:defRPr/>
            </a:pPr>
            <a:endParaRPr lang="en-US" dirty="0" smtClean="0"/>
          </a:p>
          <a:p>
            <a:pPr eaLnBrk="1" hangingPunct="1">
              <a:lnSpc>
                <a:spcPct val="80000"/>
              </a:lnSpc>
              <a:buFont typeface="Wingdings" pitchFamily="2" charset="2"/>
              <a:buChar char="o"/>
              <a:defRPr/>
            </a:pPr>
            <a:r>
              <a:rPr lang="en-US" dirty="0"/>
              <a:t> </a:t>
            </a:r>
            <a:r>
              <a:rPr lang="en-US" dirty="0" smtClean="0"/>
              <a:t>Undue hardship</a:t>
            </a:r>
          </a:p>
          <a:p>
            <a:pPr marL="0" indent="0" eaLnBrk="1" hangingPunct="1">
              <a:lnSpc>
                <a:spcPct val="80000"/>
              </a:lnSpc>
              <a:buNone/>
              <a:defRPr/>
            </a:pPr>
            <a:endParaRPr lang="en-US" dirty="0" smtClean="0"/>
          </a:p>
          <a:p>
            <a:pPr eaLnBrk="1" hangingPunct="1">
              <a:lnSpc>
                <a:spcPct val="80000"/>
              </a:lnSpc>
              <a:buFont typeface="Wingdings" pitchFamily="2" charset="2"/>
              <a:buChar char="o"/>
              <a:defRPr/>
            </a:pPr>
            <a:r>
              <a:rPr lang="en-US" dirty="0" smtClean="0"/>
              <a:t> Fundamental alterations</a:t>
            </a:r>
            <a:endParaRPr lang="en-US" dirty="0"/>
          </a:p>
          <a:p>
            <a:pPr eaLnBrk="1" hangingPunct="1">
              <a:lnSpc>
                <a:spcPct val="80000"/>
              </a:lnSpc>
              <a:buFont typeface="Wingdings" pitchFamily="2" charset="2"/>
              <a:buNone/>
              <a:defRPr/>
            </a:pPr>
            <a:endParaRPr lang="en-US" sz="400" dirty="0"/>
          </a:p>
          <a:p>
            <a:pPr marL="0" indent="0">
              <a:lnSpc>
                <a:spcPct val="80000"/>
              </a:lnSpc>
              <a:buNone/>
              <a:defRPr/>
            </a:pPr>
            <a:endParaRPr lang="en-US" sz="2000" dirty="0"/>
          </a:p>
          <a:p>
            <a:pPr eaLnBrk="1" hangingPunct="1">
              <a:lnSpc>
                <a:spcPct val="80000"/>
              </a:lnSpc>
              <a:buFont typeface="Wingdings" pitchFamily="2" charset="2"/>
              <a:buChar char="o"/>
              <a:defRPr/>
            </a:pPr>
            <a:endParaRPr lang="en-US" sz="2000" dirty="0"/>
          </a:p>
          <a:p>
            <a:pPr eaLnBrk="1" hangingPunct="1">
              <a:lnSpc>
                <a:spcPct val="70000"/>
              </a:lnSpc>
              <a:buFont typeface="Wingdings" pitchFamily="2" charset="2"/>
              <a:buChar char="o"/>
              <a:defRPr/>
            </a:pPr>
            <a:endParaRPr lang="en-US" sz="1800" dirty="0"/>
          </a:p>
        </p:txBody>
      </p:sp>
      <p:sp>
        <p:nvSpPr>
          <p:cNvPr id="30725" name="Footer Placeholder 1"/>
          <p:cNvSpPr>
            <a:spLocks noGrp="1"/>
          </p:cNvSpPr>
          <p:nvPr>
            <p:ph type="ftr" sz="quarter" idx="1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r>
              <a:rPr lang="en-US" altLang="en-US" dirty="0" smtClean="0">
                <a:latin typeface="Arial" charset="0"/>
              </a:rPr>
              <a:t> </a:t>
            </a:r>
            <a:endParaRPr lang="en-US" altLang="en-US" dirty="0">
              <a:latin typeface="Arial" charset="0"/>
            </a:endParaRPr>
          </a:p>
        </p:txBody>
      </p:sp>
    </p:spTree>
    <p:extLst>
      <p:ext uri="{BB962C8B-B14F-4D97-AF65-F5344CB8AC3E}">
        <p14:creationId xmlns:p14="http://schemas.microsoft.com/office/powerpoint/2010/main" val="4262235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fld id="{EBEB08D9-8F4A-9F49-ACE3-1E990145D754}" type="slidenum">
              <a:rPr lang="en-US" altLang="en-US">
                <a:latin typeface="Arial" charset="0"/>
              </a:rPr>
              <a:pPr/>
              <a:t>15</a:t>
            </a:fld>
            <a:endParaRPr lang="en-US" altLang="en-US">
              <a:latin typeface="Arial" charset="0"/>
            </a:endParaRPr>
          </a:p>
        </p:txBody>
      </p:sp>
      <p:sp>
        <p:nvSpPr>
          <p:cNvPr id="32771" name="Rectangle 2"/>
          <p:cNvSpPr>
            <a:spLocks noGrp="1" noChangeArrowheads="1"/>
          </p:cNvSpPr>
          <p:nvPr>
            <p:ph type="title"/>
          </p:nvPr>
        </p:nvSpPr>
        <p:spPr/>
        <p:txBody>
          <a:bodyPr/>
          <a:lstStyle/>
          <a:p>
            <a:pPr algn="ctr" eaLnBrk="1" hangingPunct="1"/>
            <a:r>
              <a:rPr lang="en-US" altLang="en-US" sz="3200" b="1" dirty="0">
                <a:latin typeface="Arial" charset="0"/>
                <a:ea typeface="Arial" charset="0"/>
                <a:cs typeface="Arial" charset="0"/>
              </a:rPr>
              <a:t>Direct Threat and </a:t>
            </a:r>
            <a:br>
              <a:rPr lang="en-US" altLang="en-US" sz="3200" b="1" dirty="0">
                <a:latin typeface="Arial" charset="0"/>
                <a:ea typeface="Arial" charset="0"/>
                <a:cs typeface="Arial" charset="0"/>
              </a:rPr>
            </a:br>
            <a:r>
              <a:rPr lang="en-US" altLang="en-US" sz="3200" b="1" dirty="0">
                <a:latin typeface="Arial" charset="0"/>
                <a:ea typeface="Arial" charset="0"/>
                <a:cs typeface="Arial" charset="0"/>
              </a:rPr>
              <a:t>Reasonable Accommodations</a:t>
            </a:r>
          </a:p>
        </p:txBody>
      </p:sp>
      <p:sp>
        <p:nvSpPr>
          <p:cNvPr id="32772" name="Rectangle 3"/>
          <p:cNvSpPr>
            <a:spLocks noGrp="1" noChangeArrowheads="1"/>
          </p:cNvSpPr>
          <p:nvPr>
            <p:ph type="body" idx="1"/>
          </p:nvPr>
        </p:nvSpPr>
        <p:spPr/>
        <p:txBody>
          <a:bodyPr/>
          <a:lstStyle/>
          <a:p>
            <a:pPr eaLnBrk="1" hangingPunct="1">
              <a:buFont typeface="Wingdings" charset="2"/>
              <a:buNone/>
            </a:pPr>
            <a:endParaRPr lang="en-US" altLang="en-US" sz="1800" dirty="0"/>
          </a:p>
          <a:p>
            <a:pPr eaLnBrk="1" hangingPunct="1"/>
            <a:r>
              <a:rPr lang="en-US" altLang="en-US" dirty="0"/>
              <a:t>If an individual poses a </a:t>
            </a:r>
            <a:r>
              <a:rPr lang="en-US" altLang="en-US" u="sng" dirty="0"/>
              <a:t>Direct Threat</a:t>
            </a:r>
            <a:r>
              <a:rPr lang="en-US" altLang="en-US" dirty="0"/>
              <a:t> </a:t>
            </a:r>
          </a:p>
          <a:p>
            <a:pPr eaLnBrk="1" hangingPunct="1">
              <a:buFont typeface="Wingdings" charset="2"/>
              <a:buNone/>
            </a:pPr>
            <a:endParaRPr lang="en-US" altLang="en-US" sz="500" dirty="0"/>
          </a:p>
          <a:p>
            <a:pPr lvl="1" eaLnBrk="1" hangingPunct="1"/>
            <a:r>
              <a:rPr lang="en-US" altLang="en-US" u="sng" dirty="0"/>
              <a:t>significant risk</a:t>
            </a:r>
            <a:r>
              <a:rPr lang="en-US" altLang="en-US" dirty="0"/>
              <a:t> of substantial harm to the health and safety of the individual or others</a:t>
            </a:r>
          </a:p>
          <a:p>
            <a:pPr lvl="1" eaLnBrk="1" hangingPunct="1">
              <a:buFontTx/>
              <a:buNone/>
            </a:pPr>
            <a:endParaRPr lang="en-US" altLang="en-US" sz="1000" dirty="0"/>
          </a:p>
          <a:p>
            <a:pPr lvl="1" eaLnBrk="1" hangingPunct="1"/>
            <a:r>
              <a:rPr lang="en-US" altLang="en-US" dirty="0"/>
              <a:t>the </a:t>
            </a:r>
            <a:r>
              <a:rPr lang="en-US" altLang="en-US" dirty="0" smtClean="0"/>
              <a:t>entity </a:t>
            </a:r>
            <a:r>
              <a:rPr lang="en-US" altLang="en-US" dirty="0"/>
              <a:t>must determine whether a reasonable accommodation would either </a:t>
            </a:r>
            <a:r>
              <a:rPr lang="en-US" altLang="en-US" u="sng" dirty="0"/>
              <a:t>eliminate the risk or reduce</a:t>
            </a:r>
            <a:r>
              <a:rPr lang="en-US" altLang="en-US" dirty="0"/>
              <a:t> the risk to where substantial harm no longer exists.</a:t>
            </a:r>
          </a:p>
          <a:p>
            <a:pPr eaLnBrk="1" hangingPunct="1"/>
            <a:endParaRPr lang="en-US" altLang="en-US" sz="2400" dirty="0"/>
          </a:p>
        </p:txBody>
      </p:sp>
      <p:sp>
        <p:nvSpPr>
          <p:cNvPr id="32773" name="Footer Placeholder 1"/>
          <p:cNvSpPr>
            <a:spLocks noGrp="1"/>
          </p:cNvSpPr>
          <p:nvPr>
            <p:ph type="ftr" sz="quarter" idx="1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endParaRPr lang="en-US" altLang="en-US" dirty="0">
              <a:latin typeface="Arial" charset="0"/>
            </a:endParaRPr>
          </a:p>
        </p:txBody>
      </p:sp>
    </p:spTree>
    <p:extLst>
      <p:ext uri="{BB962C8B-B14F-4D97-AF65-F5344CB8AC3E}">
        <p14:creationId xmlns:p14="http://schemas.microsoft.com/office/powerpoint/2010/main" val="413441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Fundamental Alterations</a:t>
            </a:r>
            <a:endParaRPr lang="en-US" b="1" dirty="0"/>
          </a:p>
        </p:txBody>
      </p:sp>
      <p:sp>
        <p:nvSpPr>
          <p:cNvPr id="3" name="Content Placeholder 2"/>
          <p:cNvSpPr>
            <a:spLocks noGrp="1"/>
          </p:cNvSpPr>
          <p:nvPr>
            <p:ph idx="1"/>
          </p:nvPr>
        </p:nvSpPr>
        <p:spPr/>
        <p:txBody>
          <a:bodyPr/>
          <a:lstStyle/>
          <a:p>
            <a:r>
              <a:rPr lang="en-US" dirty="0"/>
              <a:t>Colleges and universities do not have to provide accommodations that would “fundamentally alter” the educational program or academic requirements that are essential to a program of study or to fulfill licensing requirements. </a:t>
            </a:r>
            <a:endParaRPr lang="en-US" dirty="0" smtClean="0"/>
          </a:p>
          <a:p>
            <a:r>
              <a:rPr lang="en-US" dirty="0" smtClean="0"/>
              <a:t>The </a:t>
            </a:r>
            <a:r>
              <a:rPr lang="en-US" dirty="0"/>
              <a:t>determination of what is a fundamental alteration, however, is one which requires specific steps and a reasoned, determinative process on the part of the campus community, and necessitates that colleges and universities question their notions of what is truly fundamental and provide for alternate methods of achieving the results intended by the educational program.</a:t>
            </a:r>
          </a:p>
        </p:txBody>
      </p:sp>
    </p:spTree>
    <p:extLst>
      <p:ext uri="{BB962C8B-B14F-4D97-AF65-F5344CB8AC3E}">
        <p14:creationId xmlns:p14="http://schemas.microsoft.com/office/powerpoint/2010/main" val="816139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fld id="{860F4FBA-36EA-7544-BC1A-9283C14EFD60}" type="slidenum">
              <a:rPr lang="en-US" altLang="en-US">
                <a:latin typeface="Arial" charset="0"/>
              </a:rPr>
              <a:pPr/>
              <a:t>17</a:t>
            </a:fld>
            <a:endParaRPr lang="en-US" altLang="en-US">
              <a:latin typeface="Arial" charset="0"/>
            </a:endParaRPr>
          </a:p>
        </p:txBody>
      </p:sp>
      <p:sp>
        <p:nvSpPr>
          <p:cNvPr id="33795" name="Rectangle 2"/>
          <p:cNvSpPr>
            <a:spLocks noGrp="1" noChangeArrowheads="1"/>
          </p:cNvSpPr>
          <p:nvPr>
            <p:ph type="title"/>
          </p:nvPr>
        </p:nvSpPr>
        <p:spPr/>
        <p:txBody>
          <a:bodyPr>
            <a:normAutofit/>
          </a:bodyPr>
          <a:lstStyle/>
          <a:p>
            <a:pPr algn="ctr" eaLnBrk="1" hangingPunct="1"/>
            <a:r>
              <a:rPr lang="en-US" altLang="en-US" sz="4000" b="1" dirty="0">
                <a:latin typeface="+mn-lt"/>
                <a:ea typeface="Arial" charset="0"/>
                <a:cs typeface="Arial" charset="0"/>
              </a:rPr>
              <a:t>Undue Hardship</a:t>
            </a:r>
          </a:p>
        </p:txBody>
      </p:sp>
      <p:sp>
        <p:nvSpPr>
          <p:cNvPr id="33796" name="Rectangle 3"/>
          <p:cNvSpPr>
            <a:spLocks noGrp="1" noChangeArrowheads="1"/>
          </p:cNvSpPr>
          <p:nvPr>
            <p:ph type="body" idx="1"/>
          </p:nvPr>
        </p:nvSpPr>
        <p:spPr>
          <a:xfrm>
            <a:off x="1981200" y="1828800"/>
            <a:ext cx="7772400" cy="4191000"/>
          </a:xfrm>
        </p:spPr>
        <p:txBody>
          <a:bodyPr/>
          <a:lstStyle/>
          <a:p>
            <a:pPr eaLnBrk="1" hangingPunct="1"/>
            <a:r>
              <a:rPr lang="en-US" altLang="en-US" dirty="0" smtClean="0"/>
              <a:t>Limitations on accommodation.</a:t>
            </a:r>
          </a:p>
          <a:p>
            <a:pPr eaLnBrk="1" hangingPunct="1"/>
            <a:r>
              <a:rPr lang="en-US" altLang="en-US" dirty="0" smtClean="0"/>
              <a:t>Not required to provide accommodations that are:</a:t>
            </a:r>
            <a:endParaRPr lang="en-US" altLang="en-US" dirty="0"/>
          </a:p>
          <a:p>
            <a:pPr lvl="1" eaLnBrk="1" hangingPunct="1"/>
            <a:r>
              <a:rPr lang="en-US" altLang="en-US" dirty="0"/>
              <a:t>e</a:t>
            </a:r>
            <a:r>
              <a:rPr lang="en-US" altLang="en-US" dirty="0" smtClean="0"/>
              <a:t>xtremely costly </a:t>
            </a:r>
            <a:endParaRPr lang="en-US" altLang="en-US" dirty="0"/>
          </a:p>
          <a:p>
            <a:pPr lvl="1" eaLnBrk="1" hangingPunct="1"/>
            <a:r>
              <a:rPr lang="en-US" altLang="en-US" dirty="0"/>
              <a:t>unduly extensive </a:t>
            </a:r>
          </a:p>
          <a:p>
            <a:pPr lvl="1" eaLnBrk="1" hangingPunct="1"/>
            <a:r>
              <a:rPr lang="en-US" altLang="en-US" dirty="0" smtClean="0"/>
              <a:t>substantial </a:t>
            </a:r>
            <a:endParaRPr lang="en-US" altLang="en-US" dirty="0"/>
          </a:p>
          <a:p>
            <a:pPr lvl="1" eaLnBrk="1" hangingPunct="1"/>
            <a:r>
              <a:rPr lang="en-US" altLang="en-US" dirty="0"/>
              <a:t>d</a:t>
            </a:r>
            <a:r>
              <a:rPr lang="en-US" altLang="en-US" dirty="0" smtClean="0"/>
              <a:t>isruptive or dangerous to others</a:t>
            </a:r>
            <a:endParaRPr lang="en-US" altLang="en-US" dirty="0"/>
          </a:p>
          <a:p>
            <a:pPr lvl="1" eaLnBrk="1" hangingPunct="1"/>
            <a:r>
              <a:rPr lang="en-US" altLang="en-US" dirty="0" smtClean="0"/>
              <a:t>would </a:t>
            </a:r>
            <a:r>
              <a:rPr lang="en-US" altLang="en-US" dirty="0"/>
              <a:t>fundamentally alter </a:t>
            </a:r>
            <a:r>
              <a:rPr lang="en-US" altLang="en-US" dirty="0" smtClean="0"/>
              <a:t>the operation</a:t>
            </a:r>
            <a:endParaRPr lang="en-US" altLang="en-US" dirty="0"/>
          </a:p>
        </p:txBody>
      </p:sp>
      <p:sp>
        <p:nvSpPr>
          <p:cNvPr id="33797" name="Footer Placeholder 1"/>
          <p:cNvSpPr>
            <a:spLocks noGrp="1"/>
          </p:cNvSpPr>
          <p:nvPr>
            <p:ph type="ftr" sz="quarter" idx="1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endParaRPr lang="en-US" altLang="en-US" dirty="0">
              <a:latin typeface="Arial" charset="0"/>
            </a:endParaRPr>
          </a:p>
        </p:txBody>
      </p:sp>
    </p:spTree>
    <p:extLst>
      <p:ext uri="{BB962C8B-B14F-4D97-AF65-F5344CB8AC3E}">
        <p14:creationId xmlns:p14="http://schemas.microsoft.com/office/powerpoint/2010/main" val="1383384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fld id="{C5EB96BA-49B7-0545-8C08-09B5EC4CBFD2}" type="slidenum">
              <a:rPr lang="en-US" altLang="en-US">
                <a:latin typeface="Arial" charset="0"/>
              </a:rPr>
              <a:pPr/>
              <a:t>18</a:t>
            </a:fld>
            <a:endParaRPr lang="en-US" altLang="en-US">
              <a:latin typeface="Arial" charset="0"/>
            </a:endParaRPr>
          </a:p>
        </p:txBody>
      </p:sp>
      <p:sp>
        <p:nvSpPr>
          <p:cNvPr id="34819" name="Rectangle 2"/>
          <p:cNvSpPr>
            <a:spLocks noGrp="1" noChangeArrowheads="1"/>
          </p:cNvSpPr>
          <p:nvPr>
            <p:ph type="title"/>
          </p:nvPr>
        </p:nvSpPr>
        <p:spPr/>
        <p:txBody>
          <a:bodyPr>
            <a:normAutofit/>
          </a:bodyPr>
          <a:lstStyle/>
          <a:p>
            <a:pPr algn="ctr" eaLnBrk="1" hangingPunct="1"/>
            <a:r>
              <a:rPr lang="en-US" altLang="en-US" sz="4000" b="1" dirty="0">
                <a:latin typeface="+mn-lt"/>
                <a:ea typeface="Arial" charset="0"/>
                <a:cs typeface="Arial" charset="0"/>
              </a:rPr>
              <a:t>Determining Undue Hardship</a:t>
            </a:r>
          </a:p>
        </p:txBody>
      </p:sp>
      <p:sp>
        <p:nvSpPr>
          <p:cNvPr id="34820" name="Rectangle 3"/>
          <p:cNvSpPr>
            <a:spLocks noGrp="1" noChangeArrowheads="1"/>
          </p:cNvSpPr>
          <p:nvPr>
            <p:ph type="body" idx="1"/>
          </p:nvPr>
        </p:nvSpPr>
        <p:spPr/>
        <p:txBody>
          <a:bodyPr>
            <a:normAutofit/>
          </a:bodyPr>
          <a:lstStyle/>
          <a:p>
            <a:pPr eaLnBrk="1" hangingPunct="1">
              <a:buFont typeface="Wingdings" charset="2"/>
              <a:buNone/>
            </a:pPr>
            <a:endParaRPr lang="en-US" altLang="en-US" sz="100" dirty="0"/>
          </a:p>
          <a:p>
            <a:pPr eaLnBrk="1" hangingPunct="1"/>
            <a:r>
              <a:rPr lang="en-US" altLang="en-US" sz="2400" dirty="0"/>
              <a:t>The </a:t>
            </a:r>
            <a:r>
              <a:rPr lang="en-US" altLang="en-US" sz="2400" dirty="0" smtClean="0"/>
              <a:t>public entity </a:t>
            </a:r>
            <a:r>
              <a:rPr lang="en-US" altLang="en-US" sz="2400" dirty="0"/>
              <a:t>is the one who is required to show that an accommodation is an undue hardship.  </a:t>
            </a:r>
          </a:p>
          <a:p>
            <a:pPr lvl="1" eaLnBrk="1" hangingPunct="1"/>
            <a:r>
              <a:rPr lang="en-US" altLang="en-US" dirty="0"/>
              <a:t>must </a:t>
            </a:r>
            <a:r>
              <a:rPr lang="en-US" altLang="en-US" dirty="0" smtClean="0"/>
              <a:t>always consider </a:t>
            </a:r>
            <a:r>
              <a:rPr lang="en-US" altLang="en-US" dirty="0"/>
              <a:t>whether there is an alternative accommodation that would not impose </a:t>
            </a:r>
            <a:r>
              <a:rPr lang="en-US" altLang="en-US" dirty="0" smtClean="0"/>
              <a:t>hardship.</a:t>
            </a:r>
            <a:endParaRPr lang="en-US" altLang="en-US" dirty="0"/>
          </a:p>
          <a:p>
            <a:pPr eaLnBrk="1" hangingPunct="1"/>
            <a:r>
              <a:rPr lang="en-US" altLang="en-US" sz="2400" dirty="0"/>
              <a:t>M</a:t>
            </a:r>
            <a:r>
              <a:rPr lang="en-US" altLang="en-US" sz="2400" dirty="0" smtClean="0"/>
              <a:t>ust first determine </a:t>
            </a:r>
            <a:r>
              <a:rPr lang="en-US" altLang="en-US" sz="2400" dirty="0"/>
              <a:t>undue hardship on a case by case basis </a:t>
            </a:r>
          </a:p>
          <a:p>
            <a:pPr lvl="1" eaLnBrk="1" hangingPunct="1"/>
            <a:r>
              <a:rPr lang="en-US" altLang="en-US" dirty="0"/>
              <a:t>consider the undue hardship in relation to the size of the </a:t>
            </a:r>
            <a:r>
              <a:rPr lang="en-US" altLang="en-US" dirty="0" smtClean="0"/>
              <a:t>entity, </a:t>
            </a:r>
            <a:endParaRPr lang="en-US" altLang="en-US" dirty="0"/>
          </a:p>
          <a:p>
            <a:pPr lvl="1" eaLnBrk="1" hangingPunct="1"/>
            <a:r>
              <a:rPr lang="en-US" altLang="en-US" dirty="0"/>
              <a:t>the resources available, and </a:t>
            </a:r>
          </a:p>
          <a:p>
            <a:pPr lvl="1" eaLnBrk="1" hangingPunct="1"/>
            <a:r>
              <a:rPr lang="en-US" altLang="en-US" dirty="0"/>
              <a:t>the nature of the operation.  </a:t>
            </a:r>
          </a:p>
          <a:p>
            <a:pPr eaLnBrk="1" hangingPunct="1"/>
            <a:r>
              <a:rPr lang="en-US" altLang="en-US" sz="2400" dirty="0" smtClean="0"/>
              <a:t>Assessment </a:t>
            </a:r>
            <a:r>
              <a:rPr lang="en-US" altLang="en-US" sz="2400" dirty="0"/>
              <a:t>of undue hardship is an ongoing process as resources and situations change.  </a:t>
            </a:r>
          </a:p>
          <a:p>
            <a:pPr lvl="1" eaLnBrk="1" hangingPunct="1"/>
            <a:endParaRPr lang="en-US" altLang="en-US" dirty="0"/>
          </a:p>
        </p:txBody>
      </p:sp>
      <p:sp>
        <p:nvSpPr>
          <p:cNvPr id="34821" name="Footer Placeholder 1"/>
          <p:cNvSpPr>
            <a:spLocks noGrp="1"/>
          </p:cNvSpPr>
          <p:nvPr>
            <p:ph type="ftr" sz="quarter" idx="1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r>
              <a:rPr lang="en-US" altLang="en-US" dirty="0" smtClean="0">
                <a:latin typeface="Arial" charset="0"/>
              </a:rPr>
              <a:t> </a:t>
            </a:r>
            <a:endParaRPr lang="en-US" altLang="en-US" dirty="0">
              <a:latin typeface="Arial" charset="0"/>
            </a:endParaRPr>
          </a:p>
        </p:txBody>
      </p:sp>
    </p:spTree>
    <p:extLst>
      <p:ext uri="{BB962C8B-B14F-4D97-AF65-F5344CB8AC3E}">
        <p14:creationId xmlns:p14="http://schemas.microsoft.com/office/powerpoint/2010/main" val="395258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Initiating the Accommodations Process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Under federal disability law, only if the student has disclosed a disability are you or your program responsible for providing accommodations. Most often, the student is advised to initiate the accommodation process with the disability resource center or office on campus. </a:t>
            </a:r>
            <a:endParaRPr lang="en-US" dirty="0" smtClean="0"/>
          </a:p>
          <a:p>
            <a:r>
              <a:rPr lang="en-US" dirty="0" smtClean="0"/>
              <a:t>This </a:t>
            </a:r>
            <a:r>
              <a:rPr lang="en-US" dirty="0"/>
              <a:t>office then determines whether the student is eligible for services and, if so, coordinates appropriate accommodations and services based on the documentation provided and in consultation with the student and other professionals, as appropriate. </a:t>
            </a:r>
            <a:endParaRPr lang="en-US" dirty="0" smtClean="0"/>
          </a:p>
          <a:p>
            <a:r>
              <a:rPr lang="en-US" dirty="0" smtClean="0"/>
              <a:t>It </a:t>
            </a:r>
            <a:r>
              <a:rPr lang="en-US" dirty="0"/>
              <a:t>is the also the responsibility of students who seek disability-related accommodations and services to provide written documentation of their disabilities. You or your program may also opt to obtain your own professional determination of whether specific requested accommodations are necessary.</a:t>
            </a:r>
          </a:p>
        </p:txBody>
      </p:sp>
    </p:spTree>
    <p:extLst>
      <p:ext uri="{BB962C8B-B14F-4D97-AF65-F5344CB8AC3E}">
        <p14:creationId xmlns:p14="http://schemas.microsoft.com/office/powerpoint/2010/main" val="1157020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fld id="{3578BABC-FEC2-A645-924D-D39051C8E420}" type="slidenum">
              <a:rPr lang="en-US" altLang="en-US">
                <a:latin typeface="Arial" charset="0"/>
              </a:rPr>
              <a:pPr/>
              <a:t>20</a:t>
            </a:fld>
            <a:endParaRPr lang="en-US" altLang="en-US">
              <a:latin typeface="Arial" charset="0"/>
            </a:endParaRPr>
          </a:p>
        </p:txBody>
      </p:sp>
      <p:sp>
        <p:nvSpPr>
          <p:cNvPr id="35843" name="Rectangle 2"/>
          <p:cNvSpPr>
            <a:spLocks noGrp="1" noChangeArrowheads="1"/>
          </p:cNvSpPr>
          <p:nvPr>
            <p:ph type="title"/>
          </p:nvPr>
        </p:nvSpPr>
        <p:spPr/>
        <p:txBody>
          <a:bodyPr/>
          <a:lstStyle/>
          <a:p>
            <a:pPr algn="ctr"/>
            <a:r>
              <a:rPr lang="en-US" altLang="en-US" sz="3200" dirty="0">
                <a:latin typeface="Arial" charset="0"/>
                <a:ea typeface="Arial" charset="0"/>
                <a:cs typeface="Arial" charset="0"/>
              </a:rPr>
              <a:t/>
            </a:r>
            <a:br>
              <a:rPr lang="en-US" altLang="en-US" sz="3200" dirty="0">
                <a:latin typeface="Arial" charset="0"/>
                <a:ea typeface="Arial" charset="0"/>
                <a:cs typeface="Arial" charset="0"/>
              </a:rPr>
            </a:br>
            <a:r>
              <a:rPr lang="en-US" altLang="en-US" sz="4000" b="1" dirty="0" smtClean="0">
                <a:latin typeface="+mn-lt"/>
                <a:ea typeface="Arial" charset="0"/>
                <a:cs typeface="Arial" charset="0"/>
              </a:rPr>
              <a:t>Considerations in the Accommodations Process</a:t>
            </a:r>
            <a:endParaRPr lang="en-US" altLang="en-US" sz="4000" b="1" dirty="0">
              <a:solidFill>
                <a:schemeClr val="tx1"/>
              </a:solidFill>
              <a:latin typeface="+mn-lt"/>
              <a:ea typeface="Arial" charset="0"/>
              <a:cs typeface="Arial" charset="0"/>
            </a:endParaRPr>
          </a:p>
        </p:txBody>
      </p:sp>
      <p:sp>
        <p:nvSpPr>
          <p:cNvPr id="35844" name="Rectangle 3"/>
          <p:cNvSpPr>
            <a:spLocks noGrp="1" noChangeArrowheads="1"/>
          </p:cNvSpPr>
          <p:nvPr>
            <p:ph type="body" idx="1"/>
          </p:nvPr>
        </p:nvSpPr>
        <p:spPr/>
        <p:txBody>
          <a:bodyPr/>
          <a:lstStyle/>
          <a:p>
            <a:pPr lvl="1"/>
            <a:endParaRPr lang="en-US" altLang="en-US" dirty="0" smtClean="0"/>
          </a:p>
          <a:p>
            <a:pPr lvl="1"/>
            <a:r>
              <a:rPr lang="en-US" altLang="en-US" dirty="0" smtClean="0"/>
              <a:t>Identify who </a:t>
            </a:r>
            <a:r>
              <a:rPr lang="en-US" altLang="en-US" dirty="0"/>
              <a:t>is responsible for what </a:t>
            </a:r>
            <a:endParaRPr lang="en-US" altLang="en-US" dirty="0" smtClean="0"/>
          </a:p>
          <a:p>
            <a:pPr lvl="1"/>
            <a:r>
              <a:rPr lang="en-US" altLang="en-US" dirty="0" smtClean="0"/>
              <a:t>Determine how </a:t>
            </a:r>
            <a:r>
              <a:rPr lang="en-US" altLang="en-US" dirty="0"/>
              <a:t>the process is communicated </a:t>
            </a:r>
            <a:r>
              <a:rPr lang="en-US" altLang="en-US" dirty="0" smtClean="0"/>
              <a:t>to students</a:t>
            </a:r>
            <a:endParaRPr lang="en-US" altLang="en-US" dirty="0"/>
          </a:p>
          <a:p>
            <a:pPr lvl="1"/>
            <a:r>
              <a:rPr lang="en-US" altLang="en-US" dirty="0" smtClean="0"/>
              <a:t>Determine how </a:t>
            </a:r>
            <a:r>
              <a:rPr lang="en-US" altLang="en-US" dirty="0"/>
              <a:t>the request </a:t>
            </a:r>
            <a:r>
              <a:rPr lang="en-US" altLang="en-US" dirty="0" smtClean="0"/>
              <a:t>for services needs </a:t>
            </a:r>
            <a:r>
              <a:rPr lang="en-US" altLang="en-US" dirty="0"/>
              <a:t>to be made</a:t>
            </a:r>
          </a:p>
          <a:p>
            <a:pPr lvl="1"/>
            <a:r>
              <a:rPr lang="en-US" altLang="en-US" dirty="0" smtClean="0"/>
              <a:t>Decide how the department will respond </a:t>
            </a:r>
            <a:r>
              <a:rPr lang="en-US" altLang="en-US" dirty="0"/>
              <a:t>to the request</a:t>
            </a:r>
          </a:p>
          <a:p>
            <a:pPr lvl="1"/>
            <a:r>
              <a:rPr lang="en-US" altLang="en-US" dirty="0" smtClean="0"/>
              <a:t>Conduct ongoing monitoring </a:t>
            </a:r>
            <a:r>
              <a:rPr lang="en-US" altLang="en-US" dirty="0"/>
              <a:t>the effectiveness of the </a:t>
            </a:r>
            <a:r>
              <a:rPr lang="en-US" altLang="en-US" dirty="0" smtClean="0"/>
              <a:t>accommodations </a:t>
            </a:r>
            <a:r>
              <a:rPr lang="en-US" altLang="en-US" dirty="0"/>
              <a:t>given </a:t>
            </a:r>
          </a:p>
          <a:p>
            <a:pPr lvl="1"/>
            <a:r>
              <a:rPr lang="en-US" altLang="en-US" dirty="0" smtClean="0"/>
              <a:t>Develop and make available a Grievance and Appeal </a:t>
            </a:r>
            <a:r>
              <a:rPr lang="en-US" altLang="en-US" dirty="0"/>
              <a:t>process</a:t>
            </a:r>
          </a:p>
          <a:p>
            <a:pPr lvl="1"/>
            <a:r>
              <a:rPr lang="en-US" altLang="en-US" dirty="0" smtClean="0"/>
              <a:t>Document the steps of the accommodations process</a:t>
            </a:r>
            <a:endParaRPr lang="en-US" altLang="en-US" dirty="0"/>
          </a:p>
          <a:p>
            <a:pPr lvl="1"/>
            <a:endParaRPr lang="en-US" altLang="en-US" sz="1700" dirty="0"/>
          </a:p>
          <a:p>
            <a:pPr lvl="1"/>
            <a:endParaRPr lang="en-US" altLang="en-US" sz="1800" dirty="0"/>
          </a:p>
          <a:p>
            <a:pPr lvl="1"/>
            <a:endParaRPr lang="en-US" altLang="en-US" sz="1800" dirty="0"/>
          </a:p>
        </p:txBody>
      </p:sp>
      <p:sp>
        <p:nvSpPr>
          <p:cNvPr id="35845" name="Footer Placeholder 1"/>
          <p:cNvSpPr>
            <a:spLocks noGrp="1"/>
          </p:cNvSpPr>
          <p:nvPr>
            <p:ph type="ftr" sz="quarter" idx="1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a:solidFill>
                  <a:schemeClr val="tx1"/>
                </a:solidFill>
                <a:latin typeface="Times New Roman" charset="0"/>
              </a:defRPr>
            </a:lvl1pPr>
            <a:lvl2pPr marL="742950" indent="-285750">
              <a:defRPr>
                <a:solidFill>
                  <a:schemeClr val="tx1"/>
                </a:solidFill>
                <a:latin typeface="Times New Roman" charset="0"/>
              </a:defRPr>
            </a:lvl2pPr>
            <a:lvl3pPr marL="1143000" indent="-228600">
              <a:defRPr>
                <a:solidFill>
                  <a:schemeClr val="tx1"/>
                </a:solidFill>
                <a:latin typeface="Times New Roman" charset="0"/>
              </a:defRPr>
            </a:lvl3pPr>
            <a:lvl4pPr marL="1600200" indent="-228600">
              <a:defRPr>
                <a:solidFill>
                  <a:schemeClr val="tx1"/>
                </a:solidFill>
                <a:latin typeface="Times New Roman" charset="0"/>
              </a:defRPr>
            </a:lvl4pPr>
            <a:lvl5pPr marL="2057400" indent="-228600">
              <a:defRPr>
                <a:solidFill>
                  <a:schemeClr val="tx1"/>
                </a:solidFill>
                <a:latin typeface="Times New Roman" charset="0"/>
              </a:defRPr>
            </a:lvl5pPr>
            <a:lvl6pPr marL="2514600" indent="-228600" eaLnBrk="0" fontAlgn="base" hangingPunct="0">
              <a:spcBef>
                <a:spcPct val="0"/>
              </a:spcBef>
              <a:spcAft>
                <a:spcPct val="0"/>
              </a:spcAft>
              <a:defRPr>
                <a:solidFill>
                  <a:schemeClr val="tx1"/>
                </a:solidFill>
                <a:latin typeface="Times New Roman" charset="0"/>
              </a:defRPr>
            </a:lvl6pPr>
            <a:lvl7pPr marL="2971800" indent="-228600" eaLnBrk="0" fontAlgn="base" hangingPunct="0">
              <a:spcBef>
                <a:spcPct val="0"/>
              </a:spcBef>
              <a:spcAft>
                <a:spcPct val="0"/>
              </a:spcAft>
              <a:defRPr>
                <a:solidFill>
                  <a:schemeClr val="tx1"/>
                </a:solidFill>
                <a:latin typeface="Times New Roman" charset="0"/>
              </a:defRPr>
            </a:lvl7pPr>
            <a:lvl8pPr marL="3429000" indent="-228600" eaLnBrk="0" fontAlgn="base" hangingPunct="0">
              <a:spcBef>
                <a:spcPct val="0"/>
              </a:spcBef>
              <a:spcAft>
                <a:spcPct val="0"/>
              </a:spcAft>
              <a:defRPr>
                <a:solidFill>
                  <a:schemeClr val="tx1"/>
                </a:solidFill>
                <a:latin typeface="Times New Roman" charset="0"/>
              </a:defRPr>
            </a:lvl8pPr>
            <a:lvl9pPr marL="3886200" indent="-228600" eaLnBrk="0" fontAlgn="base" hangingPunct="0">
              <a:spcBef>
                <a:spcPct val="0"/>
              </a:spcBef>
              <a:spcAft>
                <a:spcPct val="0"/>
              </a:spcAft>
              <a:defRPr>
                <a:solidFill>
                  <a:schemeClr val="tx1"/>
                </a:solidFill>
                <a:latin typeface="Times New Roman" charset="0"/>
              </a:defRPr>
            </a:lvl9pPr>
          </a:lstStyle>
          <a:p>
            <a:endParaRPr lang="en-US" altLang="en-US" dirty="0">
              <a:latin typeface="Arial" charset="0"/>
            </a:endParaRPr>
          </a:p>
        </p:txBody>
      </p:sp>
    </p:spTree>
    <p:extLst>
      <p:ext uri="{BB962C8B-B14F-4D97-AF65-F5344CB8AC3E}">
        <p14:creationId xmlns:p14="http://schemas.microsoft.com/office/powerpoint/2010/main" val="19727949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a:t>
            </a:r>
            <a:endParaRPr lang="en-US" b="1" dirty="0"/>
          </a:p>
        </p:txBody>
      </p:sp>
      <p:sp>
        <p:nvSpPr>
          <p:cNvPr id="3" name="Content Placeholder 2"/>
          <p:cNvSpPr>
            <a:spLocks noGrp="1"/>
          </p:cNvSpPr>
          <p:nvPr>
            <p:ph idx="1"/>
          </p:nvPr>
        </p:nvSpPr>
        <p:spPr/>
        <p:txBody>
          <a:bodyPr/>
          <a:lstStyle/>
          <a:p>
            <a:r>
              <a:rPr lang="en-US" dirty="0" smtClean="0"/>
              <a:t>American Psychological Services, Disability Resources Toolkit (DART):</a:t>
            </a:r>
          </a:p>
          <a:p>
            <a:pPr marL="0" indent="0">
              <a:buNone/>
            </a:pPr>
            <a:r>
              <a:rPr lang="en-US" dirty="0" smtClean="0"/>
              <a:t>     </a:t>
            </a:r>
            <a:r>
              <a:rPr lang="en-US" u="sng" dirty="0" smtClean="0"/>
              <a:t>http://</a:t>
            </a:r>
            <a:r>
              <a:rPr lang="en-US" u="sng" dirty="0" err="1" smtClean="0"/>
              <a:t>www.apa.org</a:t>
            </a:r>
            <a:r>
              <a:rPr lang="en-US" u="sng" dirty="0" smtClean="0"/>
              <a:t>/pi/disability/dart/toolkit-</a:t>
            </a:r>
            <a:r>
              <a:rPr lang="en-US" u="sng" dirty="0" err="1" smtClean="0"/>
              <a:t>three.aspx</a:t>
            </a:r>
            <a:endParaRPr lang="en-US" u="sng" dirty="0"/>
          </a:p>
        </p:txBody>
      </p:sp>
    </p:spTree>
    <p:extLst>
      <p:ext uri="{BB962C8B-B14F-4D97-AF65-F5344CB8AC3E}">
        <p14:creationId xmlns:p14="http://schemas.microsoft.com/office/powerpoint/2010/main" val="7276304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1671</Words>
  <Application>Microsoft Macintosh PowerPoint</Application>
  <PresentationFormat>Widescreen</PresentationFormat>
  <Paragraphs>141</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Calibri</vt:lpstr>
      <vt:lpstr>Calibri Light</vt:lpstr>
      <vt:lpstr>ＭＳ Ｐゴシック</vt:lpstr>
      <vt:lpstr>Perpetua</vt:lpstr>
      <vt:lpstr>Wingdings</vt:lpstr>
      <vt:lpstr>Arial</vt:lpstr>
      <vt:lpstr>Office Theme</vt:lpstr>
      <vt:lpstr>Reasonable Modifications and Accommodations</vt:lpstr>
      <vt:lpstr>The ADA</vt:lpstr>
      <vt:lpstr>Reasonable accommodations and modifications</vt:lpstr>
      <vt:lpstr>Reasonable Accommodations</vt:lpstr>
      <vt:lpstr>Examples of reasonable accommodations</vt:lpstr>
      <vt:lpstr>Specific Examples of Accommodations </vt:lpstr>
      <vt:lpstr>More examples of Accommodations</vt:lpstr>
      <vt:lpstr>More examples of Accommodations</vt:lpstr>
      <vt:lpstr>Effectiveness of Accommodations</vt:lpstr>
      <vt:lpstr>Auxiliary Aids and Effective Communication</vt:lpstr>
      <vt:lpstr>Examples of  Auxiliary Aids and Services</vt:lpstr>
      <vt:lpstr>                         ExceptionsNature of a Program or Service</vt:lpstr>
      <vt:lpstr>        Reasonable Modifications in Policies, Practices, and Procedures</vt:lpstr>
      <vt:lpstr>“Un” Reasonable Accommodations</vt:lpstr>
      <vt:lpstr>Direct Threat and  Reasonable Accommodations</vt:lpstr>
      <vt:lpstr>Fundamental Alterations</vt:lpstr>
      <vt:lpstr>Undue Hardship</vt:lpstr>
      <vt:lpstr>Determining Undue Hardship</vt:lpstr>
      <vt:lpstr>Initiating the Accommodations Process</vt:lpstr>
      <vt:lpstr> Considerations in the Accommodations Process</vt:lpstr>
      <vt:lpstr>Reference</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13</cp:revision>
  <dcterms:created xsi:type="dcterms:W3CDTF">2016-03-09T21:48:42Z</dcterms:created>
  <dcterms:modified xsi:type="dcterms:W3CDTF">2017-01-26T23:00:31Z</dcterms:modified>
</cp:coreProperties>
</file>